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2.xml" ContentType="application/inkml+xml"/>
  <Override PartName="/ppt/ink/ink3.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613" r:id="rId3"/>
    <p:sldId id="650" r:id="rId4"/>
    <p:sldId id="858" r:id="rId5"/>
    <p:sldId id="1393" r:id="rId6"/>
    <p:sldId id="1425" r:id="rId8"/>
    <p:sldId id="879" r:id="rId9"/>
    <p:sldId id="882" r:id="rId10"/>
    <p:sldId id="883" r:id="rId11"/>
    <p:sldId id="884" r:id="rId12"/>
    <p:sldId id="885" r:id="rId13"/>
    <p:sldId id="1426" r:id="rId14"/>
    <p:sldId id="887" r:id="rId15"/>
    <p:sldId id="886" r:id="rId16"/>
    <p:sldId id="1427" r:id="rId17"/>
    <p:sldId id="1428" r:id="rId18"/>
    <p:sldId id="1265" r:id="rId19"/>
    <p:sldId id="1266" r:id="rId20"/>
    <p:sldId id="1429" r:id="rId21"/>
    <p:sldId id="1430" r:id="rId22"/>
    <p:sldId id="1431" r:id="rId23"/>
    <p:sldId id="1432" r:id="rId24"/>
    <p:sldId id="1433" r:id="rId25"/>
    <p:sldId id="1434" r:id="rId26"/>
    <p:sldId id="888" r:id="rId27"/>
    <p:sldId id="1435" r:id="rId28"/>
    <p:sldId id="889" r:id="rId29"/>
    <p:sldId id="890" r:id="rId30"/>
    <p:sldId id="891" r:id="rId31"/>
    <p:sldId id="892" r:id="rId32"/>
    <p:sldId id="1437" r:id="rId33"/>
    <p:sldId id="1264" r:id="rId34"/>
    <p:sldId id="1208" r:id="rId35"/>
    <p:sldId id="1352" r:id="rId36"/>
    <p:sldId id="1209" r:id="rId37"/>
    <p:sldId id="893" r:id="rId38"/>
    <p:sldId id="894" r:id="rId39"/>
    <p:sldId id="1037" r:id="rId40"/>
    <p:sldId id="1033" r:id="rId41"/>
    <p:sldId id="1034" r:id="rId42"/>
    <p:sldId id="1035" r:id="rId43"/>
    <p:sldId id="1036" r:id="rId44"/>
    <p:sldId id="1436" r:id="rId45"/>
    <p:sldId id="1031" r:id="rId46"/>
    <p:sldId id="1032" r:id="rId47"/>
    <p:sldId id="1438" r:id="rId48"/>
    <p:sldId id="1439" r:id="rId49"/>
    <p:sldId id="1440" r:id="rId50"/>
    <p:sldId id="1441" r:id="rId51"/>
    <p:sldId id="1442" r:id="rId52"/>
    <p:sldId id="1445" r:id="rId53"/>
    <p:sldId id="1212" r:id="rId54"/>
    <p:sldId id="1443" r:id="rId55"/>
    <p:sldId id="1446" r:id="rId56"/>
    <p:sldId id="1447" r:id="rId57"/>
    <p:sldId id="1448" r:id="rId58"/>
    <p:sldId id="1449" r:id="rId59"/>
    <p:sldId id="1450" r:id="rId60"/>
    <p:sldId id="1451" r:id="rId61"/>
    <p:sldId id="1452" r:id="rId62"/>
    <p:sldId id="1453" r:id="rId63"/>
    <p:sldId id="1454" r:id="rId64"/>
    <p:sldId id="1455" r:id="rId65"/>
    <p:sldId id="1456" r:id="rId66"/>
    <p:sldId id="1457" r:id="rId67"/>
    <p:sldId id="1458" r:id="rId68"/>
    <p:sldId id="1459" r:id="rId69"/>
    <p:sldId id="1461" r:id="rId70"/>
    <p:sldId id="1460" r:id="rId71"/>
    <p:sldId id="1463" r:id="rId72"/>
    <p:sldId id="777" r:id="rId73"/>
  </p:sldIdLst>
  <p:sldSz cx="12192000" cy="6858000"/>
  <p:notesSz cx="6858000" cy="9144000"/>
  <p:defaultTextStyle>
    <a:defPPr>
      <a:defRPr lang="zh-CN"/>
    </a:defPPr>
    <a:lvl1pPr lvl="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1pPr>
    <a:lvl2pPr marL="457200" lvl="1"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2pPr>
    <a:lvl3pPr marL="914400" lvl="2"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3pPr>
    <a:lvl4pPr marL="1371600" lvl="3"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4pPr>
    <a:lvl5pPr marL="1828800" lvl="4"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5pPr>
    <a:lvl6pPr marL="2286000" lvl="5"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6pPr>
    <a:lvl7pPr marL="2743200" lvl="6"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7pPr>
    <a:lvl8pPr marL="3200400" lvl="7"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8pPr>
    <a:lvl9pPr marL="3657600" lvl="8"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CE1"/>
    <a:srgbClr val="FF000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5" d="100"/>
          <a:sy n="65" d="100"/>
        </p:scale>
        <p:origin x="-666" y="-57"/>
      </p:cViewPr>
      <p:guideLst>
        <p:guide orient="horz" pos="2149"/>
        <p:guide pos="3031"/>
      </p:guideLst>
    </p:cSldViewPr>
  </p:slid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46.wmf"/><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51.wmf"/><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5.vml.rels><?xml version="1.0" encoding="UTF-8" standalone="yes"?>
<Relationships xmlns="http://schemas.openxmlformats.org/package/2006/relationships"><Relationship Id="rId9" Type="http://schemas.openxmlformats.org/officeDocument/2006/relationships/image" Target="../media/image60.wmf"/><Relationship Id="rId8" Type="http://schemas.openxmlformats.org/officeDocument/2006/relationships/image" Target="../media/image59.wmf"/><Relationship Id="rId7" Type="http://schemas.openxmlformats.org/officeDocument/2006/relationships/image" Target="../media/image58.wmf"/><Relationship Id="rId6" Type="http://schemas.openxmlformats.org/officeDocument/2006/relationships/image" Target="../media/image57.wmf"/><Relationship Id="rId5" Type="http://schemas.openxmlformats.org/officeDocument/2006/relationships/image" Target="../media/image56.wmf"/><Relationship Id="rId4" Type="http://schemas.openxmlformats.org/officeDocument/2006/relationships/image" Target="../media/image55.wmf"/><Relationship Id="rId3" Type="http://schemas.openxmlformats.org/officeDocument/2006/relationships/image" Target="../media/image54.wmf"/><Relationship Id="rId2" Type="http://schemas.openxmlformats.org/officeDocument/2006/relationships/image" Target="../media/image53.wmf"/><Relationship Id="rId10" Type="http://schemas.openxmlformats.org/officeDocument/2006/relationships/image" Target="../media/image61.wmf"/><Relationship Id="rId1" Type="http://schemas.openxmlformats.org/officeDocument/2006/relationships/image" Target="../media/image52.wmf"/></Relationships>
</file>

<file path=ppt/drawings/_rels/vmlDrawing6.vml.rels><?xml version="1.0" encoding="UTF-8" standalone="yes"?>
<Relationships xmlns="http://schemas.openxmlformats.org/package/2006/relationships"><Relationship Id="rId6" Type="http://schemas.openxmlformats.org/officeDocument/2006/relationships/image" Target="../media/image67.wmf"/><Relationship Id="rId5" Type="http://schemas.openxmlformats.org/officeDocument/2006/relationships/image" Target="../media/image66.wmf"/><Relationship Id="rId4" Type="http://schemas.openxmlformats.org/officeDocument/2006/relationships/image" Target="../media/image65.wmf"/><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cm"/>
          <inkml:channelProperty channel="Y" name="resolution" value="28.3464566929134" units="cm"/>
        </inkml:channelProperties>
      </inkml:inkSource>
      <inkml:timestamp xml:id="ts0" timeString="2019-10-08T09:17:55"/>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461 761,'1'0,"0"0,3-1,-1 0,0 0,-1-1,0 2,0-1,-1 0,2 1,-2-1,1 0,-1-1,0 2,2-1,-2 0,0 0,2 0,-2-1,1 1,0-1,1 0,-2-1,2 2,-2 0,0 0,-1 0,1-1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cm"/>
          <inkml:channelProperty channel="Y" name="resolution" value="28.3464566929134" units="cm"/>
        </inkml:channelProperties>
      </inkml:inkSource>
      <inkml:timestamp xml:id="ts0" timeString="2019-10-08T09:17:55"/>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464 777,'1'0,"0"0,1 0,3 0,-2-1,-2 1,1-2,-1 2,0-1,2 0,0 0,-1 1,-1-2,2 2,0-1,-2 1,1-1,1-1,-2 2,2-1,-2 0,1 0,-1 0,2-1,-2 1,0 0,-1 0,1 0,0 1,1-1,-1 0,0-1,-1 1,1 1,0-1,-1 0,1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cm"/>
          <inkml:channelProperty channel="Y" name="resolution" value="28.3464566929134" units="cm"/>
        </inkml:channelProperties>
      </inkml:inkSource>
      <inkml:timestamp xml:id="ts0" timeString="2019-10-08T09:17:55"/>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490 791,'1'0,"2"-2,0 2,-2-1,1 0,-1 0,2 0,-1 1,1-2,0 2,-2-1,1 0,-1 0,1 1,-1-1,0 1,1 0,-1-1,2-1,-2 2,-1-1,1 1,-1-1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2050" name="Rectangle 2"/>
          <p:cNvSpPr>
            <a:spLocks noGrp="1"/>
          </p:cNvSpPr>
          <p:nvPr>
            <p:ph type="hdr" sz="quarter"/>
          </p:nvPr>
        </p:nvSpPr>
        <p:spPr>
          <a:xfrm>
            <a:off x="0" y="0"/>
            <a:ext cx="2968625" cy="455613"/>
          </a:xfrm>
          <a:prstGeom prst="rect">
            <a:avLst/>
          </a:prstGeom>
          <a:noFill/>
          <a:ln w="9525">
            <a:noFill/>
          </a:ln>
        </p:spPr>
        <p:txBody>
          <a:bodyPr vert="horz" wrap="square" lIns="96661" tIns="48331" rIns="96661" bIns="48331" anchor="t"/>
          <a:lstStyle/>
          <a:p>
            <a:pPr lvl="0"/>
            <a:endParaRPr sz="1300">
              <a:ea typeface="宋体" panose="02010600030101010101" pitchFamily="2" charset="-122"/>
            </a:endParaRPr>
          </a:p>
        </p:txBody>
      </p:sp>
      <p:sp>
        <p:nvSpPr>
          <p:cNvPr id="2051" name="Rectangle 3"/>
          <p:cNvSpPr>
            <a:spLocks noGrp="1"/>
          </p:cNvSpPr>
          <p:nvPr>
            <p:ph type="dt" idx="1"/>
          </p:nvPr>
        </p:nvSpPr>
        <p:spPr>
          <a:xfrm>
            <a:off x="3883025" y="0"/>
            <a:ext cx="2970213" cy="455613"/>
          </a:xfrm>
          <a:prstGeom prst="rect">
            <a:avLst/>
          </a:prstGeom>
          <a:noFill/>
          <a:ln w="9525">
            <a:noFill/>
          </a:ln>
        </p:spPr>
        <p:txBody>
          <a:bodyPr vert="horz" wrap="square" lIns="96661" tIns="48331" rIns="96661" bIns="48331" anchor="t"/>
          <a:lstStyle/>
          <a:p>
            <a:pPr lvl="0" algn="r"/>
            <a:endParaRPr sz="1300">
              <a:ea typeface="宋体" panose="02010600030101010101" pitchFamily="2" charset="-122"/>
            </a:endParaRPr>
          </a:p>
        </p:txBody>
      </p:sp>
      <p:sp>
        <p:nvSpPr>
          <p:cNvPr id="2052" name="Rectangle 4"/>
          <p:cNvSpPr>
            <a:spLocks noGrp="1" noRot="1" noChangeAspect="1" noTextEdit="1"/>
          </p:cNvSpPr>
          <p:nvPr>
            <p:ph type="sldImg" idx="2"/>
          </p:nvPr>
        </p:nvSpPr>
        <p:spPr>
          <a:xfrm>
            <a:off x="131763" y="684213"/>
            <a:ext cx="6591300" cy="3430587"/>
          </a:xfrm>
          <a:prstGeom prst="rect">
            <a:avLst/>
          </a:prstGeom>
          <a:noFill/>
          <a:ln w="9525">
            <a:noFill/>
          </a:ln>
        </p:spPr>
      </p:sp>
      <p:sp>
        <p:nvSpPr>
          <p:cNvPr id="2053" name="Rectangle 5"/>
          <p:cNvSpPr>
            <a:spLocks noGrp="1" noRot="1" noChangeAspect="1" noTextEdit="1"/>
          </p:cNvSpPr>
          <p:nvPr/>
        </p:nvSpPr>
        <p:spPr>
          <a:xfrm>
            <a:off x="682625" y="4341813"/>
            <a:ext cx="5486400" cy="4113212"/>
          </a:xfrm>
          <a:prstGeom prst="rect">
            <a:avLst/>
          </a:prstGeom>
          <a:noFill/>
          <a:ln w="9525">
            <a:noFill/>
          </a:ln>
        </p:spPr>
        <p:txBody>
          <a:bodyPr vert="horz" wrap="square" lIns="96661" tIns="48331" rIns="96661" bIns="48331" ancho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2054" name="Rectangle 6"/>
          <p:cNvSpPr>
            <a:spLocks noGrp="1"/>
          </p:cNvSpPr>
          <p:nvPr>
            <p:ph type="ftr" sz="quarter" idx="4"/>
          </p:nvPr>
        </p:nvSpPr>
        <p:spPr>
          <a:xfrm>
            <a:off x="0" y="8683625"/>
            <a:ext cx="2968625" cy="455613"/>
          </a:xfrm>
          <a:prstGeom prst="rect">
            <a:avLst/>
          </a:prstGeom>
          <a:noFill/>
          <a:ln w="9525">
            <a:noFill/>
          </a:ln>
        </p:spPr>
        <p:txBody>
          <a:bodyPr vert="horz" wrap="square" lIns="96661" tIns="48331" rIns="96661" bIns="48331" anchor="b"/>
          <a:lstStyle/>
          <a:p>
            <a:pPr lvl="0"/>
            <a:endParaRPr sz="1300">
              <a:ea typeface="宋体" panose="02010600030101010101" pitchFamily="2" charset="-122"/>
            </a:endParaRPr>
          </a:p>
        </p:txBody>
      </p:sp>
      <p:sp>
        <p:nvSpPr>
          <p:cNvPr id="2055" name="Rectangle 7"/>
          <p:cNvSpPr>
            <a:spLocks noGrp="1"/>
          </p:cNvSpPr>
          <p:nvPr>
            <p:ph type="sldNum" sz="quarter" idx="5"/>
          </p:nvPr>
        </p:nvSpPr>
        <p:spPr>
          <a:xfrm>
            <a:off x="3883025" y="8683625"/>
            <a:ext cx="2970213" cy="455613"/>
          </a:xfrm>
          <a:prstGeom prst="rect">
            <a:avLst/>
          </a:prstGeom>
          <a:noFill/>
          <a:ln w="9525">
            <a:noFill/>
          </a:ln>
        </p:spPr>
        <p:txBody>
          <a:bodyPr vert="horz" wrap="square" lIns="96661" tIns="48331" rIns="96661" bIns="48331" anchor="b"/>
          <a:lstStyle/>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Tree>
  </p:cSld>
  <p:clrMap bg1="lt1" tx1="dk1" bg2="lt2" tx2="dk2" accent1="accent1" accent2="accent2" accent3="accent3" accent4="accent4" accent5="accent5" accent6="accent6" hlink="hlink" folHlink="folHlink"/>
  <p:hf hdr="0" ftr="0" dt="0"/>
  <p:notesStyle>
    <a:lvl1pPr lvl="0" defTabSz="0" fontAlgn="base">
      <a:defRPr sz="1200" kern="1200"/>
    </a:lvl1pPr>
    <a:lvl2pPr marL="0" lvl="1" indent="0" defTabSz="0" fontAlgn="base">
      <a:defRPr sz="1200" kern="1200"/>
    </a:lvl2pPr>
    <a:lvl3pPr marL="0" lvl="2" indent="0" defTabSz="0" fontAlgn="base">
      <a:defRPr sz="1200" kern="1200"/>
    </a:lvl3pPr>
    <a:lvl4pPr marL="0" lvl="3" indent="0" defTabSz="0" fontAlgn="base">
      <a:defRPr sz="1200" kern="1200"/>
    </a:lvl4pPr>
    <a:lvl5pPr marL="0" lvl="4" indent="0" defTabSz="0" fontAlgn="base">
      <a:defRPr sz="1200" kern="1200"/>
    </a:lvl5pPr>
    <a:lvl6pPr marL="2286000" lvl="5" indent="0" defTabSz="0" fontAlgn="base">
      <a:defRPr sz="1200" kern="1200"/>
    </a:lvl6pPr>
    <a:lvl7pPr marL="2743200" lvl="6" indent="0" defTabSz="0" fontAlgn="base">
      <a:defRPr sz="1200" kern="1200"/>
    </a:lvl7pPr>
    <a:lvl8pPr marL="3200400" lvl="7" indent="0" defTabSz="0" fontAlgn="base">
      <a:defRPr sz="1200" kern="1200"/>
    </a:lvl8pPr>
    <a:lvl9pPr marL="3657600" lvl="8" indent="0" defTabSz="0" fontAlgn="base">
      <a:defRPr sz="1200" kern="1200"/>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6626" name="幻灯片图像占位符 26625"/>
          <p:cNvSpPr>
            <a:spLocks noGrp="1" noRot="1" noChangeAspect="1" noTextEdit="1"/>
          </p:cNvSpPr>
          <p:nvPr>
            <p:ph type="sldImg"/>
          </p:nvPr>
        </p:nvSpPr>
        <p:spPr>
          <a:ln w="1"/>
        </p:spPr>
      </p:sp>
      <p:sp>
        <p:nvSpPr>
          <p:cNvPr id="26627" name="文本占位符 26626"/>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t>C3的特征图</a:t>
            </a:r>
            <a:r>
              <a:rPr lang="zh-CN" altLang="en-US" dirty="0">
                <a:ea typeface="宋体" panose="02010600030101010101" pitchFamily="2" charset="-122"/>
              </a:rPr>
              <a:t>：</a:t>
            </a:r>
            <a:r>
              <a:rPr lang="zh-CN" altLang="en-US" dirty="0"/>
              <a:t>第一，不完全的连接机制将连接的数量保持在合理的范围内。第二，也是最重要的，其破坏了网络的对称性。由于不同的特征图有不同的输入，所以迫使他们抽取不同的特征（希望是互补的）。</a:t>
            </a:r>
            <a:endParaRPr lang="zh-CN" altLang="en-US" dirty="0"/>
          </a:p>
          <a:p>
            <a:pPr lvl="0"/>
            <a:r>
              <a:rPr lang="zh-CN" altLang="en-US" dirty="0"/>
              <a:t>在LeNet-5中的一些注意点：网络输入单通道的，大概有6万个参数，池化用的是平均池化而不是最大值池化，还没有用到padding，输出也不是现在的softmax，激活函数用的是sigmoid和tanh。</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r>
              <a:rPr lang="zh-CN" altLang="en-US"/>
              <a:t>卷积网络的参数远少于全连接</a:t>
            </a:r>
            <a:endParaRPr lang="zh-CN" altLang="en-US"/>
          </a:p>
          <a:p>
            <a:r>
              <a:rPr lang="zh-CN" altLang="en-US"/>
              <a:t>卷积神经网络善于捕捉偏移不变形，例如把图像往右平移几个像素，对于网络而言没什么影响。</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4514" name="幻灯片图像占位符 64513"/>
          <p:cNvSpPr>
            <a:spLocks noGrp="1" noRot="1" noChangeAspect="1" noTextEdit="1"/>
          </p:cNvSpPr>
          <p:nvPr>
            <p:ph type="sldImg"/>
          </p:nvPr>
        </p:nvSpPr>
        <p:spPr>
          <a:ln w="1"/>
        </p:spPr>
      </p:sp>
      <p:sp>
        <p:nvSpPr>
          <p:cNvPr id="64515" name="文本占位符 64514"/>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en-US" altLang="zh-CN"/>
              <a:t>在每个卷积层之后，通常会立即应用一个非线性层（或激活层）。其目的是给一个在卷积层中刚经过线性计算操作（只是数组元素依次（element wise）相乘与求和）的系统引入非线性特征。过去，人们用的是像双曲正切和 S 型函数这样的非线性方程，但研究者发现 ReLU 层效果好得多，因为神经网络能够在准确度不发生明显改变的情况下把训练速度提高很多（由于计算效率增加）。它同样能帮助减轻梯度消失的问题——由于梯度以指数方式在层中消失，导致网络较底层的训练速度非常慢。ReLU 层对输入内容的所有值都应用了函数 f(x) = max(0, x)。用基本术语来说，这一层把所有的负激活（negative activation）都变为零。这一层会增加模型乃至整个神经网络的非线性特征，而且不会影响卷积层的感受野。</a:t>
            </a:r>
            <a:endParaRPr lang="en-US" altLang="zh-CN"/>
          </a:p>
          <a:p>
            <a:pPr lvl="0"/>
            <a:endParaRPr lang="en-US" altLang="zh-CN"/>
          </a:p>
          <a:p>
            <a:pPr lvl="0"/>
            <a:r>
              <a:rPr lang="en-US" altLang="zh-CN"/>
              <a:t>Dropout</a:t>
            </a:r>
            <a:r>
              <a:rPr lang="zh-CN" altLang="en-US"/>
              <a:t>是指在模型训练时随机让网络某些隐含层节点的权重不工作，不工作的那些节点可以暂时认为不是网络结构的一部分，但是它的权重得保留下来（只是暂时不更新而已），因为下次样本输入时它可能又得工作了</a:t>
            </a:r>
            <a:endParaRPr lang="zh-CN" altLang="en-US"/>
          </a:p>
          <a:p>
            <a:pPr lvl="0"/>
            <a:endParaRPr lang="zh-CN" altLang="en-US"/>
          </a:p>
          <a:p>
            <a:pPr lvl="0"/>
            <a:r>
              <a:rPr lang="en-US" altLang="zh-CN">
                <a:sym typeface="+mn-ea"/>
              </a:rPr>
              <a:t>Dropout</a:t>
            </a:r>
            <a:r>
              <a:rPr lang="zh-CN" altLang="en-US">
                <a:sym typeface="+mn-ea"/>
              </a:rPr>
              <a:t>减少了神经元之间复杂的共适性。</a:t>
            </a:r>
            <a:r>
              <a:rPr lang="zh-CN" altLang="en-US"/>
              <a:t>消除减弱了神经元节点间的联合适应性，增强了泛化能力。因为一个神经元不能依赖其他特定的神经元。因此，不得不去学习随机子集神经元间的鲁棒性的有用连接。作用和L1和L2范式正则化是相同的。都是来减少权重连接，然后增加网络模型在缺失个体连接信息情况下的鲁棒性。</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r>
              <a:rPr lang="zh-CN" altLang="en-US"/>
              <a:t>AlexNet与LeNet-5有非常多相似之处，但前者的网络更深更大，参数达到6000万，同时使用了Relu激活函数。</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r>
              <a:rPr lang="zh-CN" altLang="en-US"/>
              <a:t>残差网络克服了网络很深时存在的梯度消失或爆炸的问题。</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r>
              <a:rPr lang="zh-CN" altLang="en-US"/>
              <a:t>显然引入残差结构后，网络权重的轻微变化即引起较大的输出改变。</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r>
              <a:rPr lang="zh-CN" altLang="en-US"/>
              <a:t>案例是检测图片中的汽车，首先是有裁剪合适的照片（裁剪合适是指照片中如果有汽车那么汽车将占满整张图），进行训练一个可以分类汽车的网络，即输出是否有汽车。</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r>
              <a:rPr lang="zh-CN" altLang="en-US"/>
              <a:t>滑动窗口目标检测是用一个滑动窗口从图片的最左上角从做到右（设定一定步长）从上到下去滑动，分别将窗口内的图片裁剪下来送入到之间训练好的网络中，判断有无汽车，然后改变窗口大小，以及步长等，重复上面步骤</a:t>
            </a:r>
            <a:endParaRPr lang="zh-CN" altLang="en-US"/>
          </a:p>
          <a:p>
            <a:r>
              <a:rPr lang="zh-CN" altLang="en-US"/>
              <a:t>滑动窗口的问题就是计算量非常的大，因为要保证精确度化不能用太大的步长，这样滑动窗口很多，而且很多地方是属于重复计算了。</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7170" name="幻灯片图像占位符 7169"/>
          <p:cNvSpPr>
            <a:spLocks noGrp="1" noRot="1" noChangeAspect="1" noTextEdit="1"/>
          </p:cNvSpPr>
          <p:nvPr>
            <p:ph type="sldImg"/>
          </p:nvPr>
        </p:nvSpPr>
        <p:spPr>
          <a:ln w="1"/>
        </p:spPr>
      </p:sp>
      <p:sp>
        <p:nvSpPr>
          <p:cNvPr id="7171" name="文本占位符 7170"/>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a:t>它的非全连接和权值共享的网络结构使之更类似于生物神经网络，降低了网络模型的复杂度（对于很难学习的深层结构来说，这是非常重要的），减少了权值的数量。</a:t>
            </a:r>
            <a:endParaRPr lang="zh-CN" altLang="en-US"/>
          </a:p>
          <a:p>
            <a:pPr lvl="0"/>
            <a:endParaRPr lang="zh-CN" altLang="en-US"/>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r>
              <a:rPr lang="zh-CN" altLang="en-US"/>
              <a:t>该方法还存在的一个问题就是边界框位置不够准确</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r>
              <a:rPr lang="zh-CN" altLang="en-US"/>
              <a:t>用这种方法训练网络，每次是使用两张照片，而不是三张照片了。</a:t>
            </a:r>
            <a:endParaRPr lang="zh-CN" altLang="en-US"/>
          </a:p>
          <a:p>
            <a:r>
              <a:rPr lang="zh-CN" altLang="en-US"/>
              <a:t>不管是上面提到的两种训练方式的哪一种，当在应用网络的时候，不需要在系统中存储大量的照片，可以提前把照片输入网络计算出来的向量存在系统中即可，这样在实际应用时就非常的快乐。</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9218" name="幻灯片图像占位符 9217"/>
          <p:cNvSpPr>
            <a:spLocks noGrp="1" noRot="1" noChangeAspect="1" noTextEdit="1"/>
          </p:cNvSpPr>
          <p:nvPr>
            <p:ph type="sldImg"/>
          </p:nvPr>
        </p:nvSpPr>
        <p:spPr>
          <a:ln w="1"/>
        </p:spPr>
      </p:sp>
      <p:sp>
        <p:nvSpPr>
          <p:cNvPr id="9219" name="文本占位符 9218"/>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en-US" altLang="zh-CN"/>
              <a:t>V1</a:t>
            </a:r>
            <a:r>
              <a:rPr lang="zh-CN" altLang="en-US"/>
              <a:t>区由简单细胞和复杂细胞组成，简单细胞主要响应其接受域内的特定边缘刺激，每个复杂细胞以一些简单细胞为输入，以更大的接受域来响应特定的边缘刺激，但忽略刺激的精确位置。</a:t>
            </a:r>
            <a:endParaRPr lang="zh-CN" altLang="en-US"/>
          </a:p>
          <a:p>
            <a:pPr lvl="0"/>
            <a:endParaRPr lang="zh-CN" altLang="en-US"/>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1266" name="幻灯片图像占位符 11265"/>
          <p:cNvSpPr>
            <a:spLocks noGrp="1" noRot="1" noChangeAspect="1" noTextEdit="1"/>
          </p:cNvSpPr>
          <p:nvPr>
            <p:ph type="sldImg"/>
          </p:nvPr>
        </p:nvSpPr>
        <p:spPr>
          <a:ln w="1"/>
        </p:spPr>
      </p:sp>
      <p:sp>
        <p:nvSpPr>
          <p:cNvPr id="11267" name="文本占位符 11266"/>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t>一般认为人对外界的认知是从局部到全局的</a:t>
            </a:r>
            <a:endParaRPr lang="zh-CN" altLang="en-US" dirty="0"/>
          </a:p>
          <a:p>
            <a:pPr lvl="0"/>
            <a:endParaRPr lang="zh-CN" altLang="en-US" dirty="0"/>
          </a:p>
          <a:p>
            <a:pPr lvl="0"/>
            <a:r>
              <a:rPr lang="zh-CN" altLang="en-US" dirty="0"/>
              <a:t>因而，每个神经元其实没有必要对全局图像进行感知，只需要对局部进行感知，然后在更高层将局部的信息综合起来就得到了全局的信息。网络部分连通的思想，也是受启发于生物学里面的视觉系统结构。视觉皮层的神经元就是局部接受信息的（即这些神经元只响应某些特定区域的刺激）。</a:t>
            </a:r>
            <a:endParaRPr lang="zh-CN" altLang="en-US" dirty="0"/>
          </a:p>
          <a:p>
            <a:pPr lvl="0"/>
            <a:endParaRPr lang="zh-CN" altLang="en-US" dirty="0"/>
          </a:p>
          <a:p>
            <a:pPr lvl="0"/>
            <a:r>
              <a:rPr lang="zh-CN" altLang="en-US" dirty="0">
                <a:ea typeface="宋体" panose="02010600030101010101" pitchFamily="2" charset="-122"/>
              </a:rPr>
              <a:t>数学上，参数减少</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3314" name="幻灯片图像占位符 13313"/>
          <p:cNvSpPr>
            <a:spLocks noGrp="1" noRot="1" noChangeAspect="1" noTextEdit="1"/>
          </p:cNvSpPr>
          <p:nvPr>
            <p:ph type="sldImg"/>
          </p:nvPr>
        </p:nvSpPr>
        <p:spPr>
          <a:ln w="1"/>
        </p:spPr>
      </p:sp>
      <p:sp>
        <p:nvSpPr>
          <p:cNvPr id="13315" name="文本占位符 13314"/>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a:t>理论基础是对于自然图像来说，因为它们具有稳定性，即图像中某个部分的统计特征和其它部位的相似，因此我们学习到的某个部位的特征也同样适用于其它部位。</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7410" name="幻灯片图像占位符 17409"/>
          <p:cNvSpPr>
            <a:spLocks noGrp="1" noRot="1" noChangeAspect="1" noTextEdit="1"/>
          </p:cNvSpPr>
          <p:nvPr>
            <p:ph type="sldImg"/>
          </p:nvPr>
        </p:nvSpPr>
        <p:spPr>
          <a:ln w="1"/>
        </p:spPr>
      </p:sp>
      <p:sp>
        <p:nvSpPr>
          <p:cNvPr id="17411" name="文本占位符 17410"/>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ea typeface="宋体" panose="02010600030101010101" pitchFamily="2" charset="-122"/>
              </a:rPr>
              <a:t>一个卷积，</a:t>
            </a:r>
            <a:r>
              <a:rPr lang="zh-CN" altLang="en-US" dirty="0"/>
              <a:t>特征提取是不充分的</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9458" name="幻灯片图像占位符 19457"/>
          <p:cNvSpPr>
            <a:spLocks noGrp="1" noRot="1" noChangeAspect="1" noTextEdit="1"/>
          </p:cNvSpPr>
          <p:nvPr>
            <p:ph type="sldImg"/>
          </p:nvPr>
        </p:nvSpPr>
        <p:spPr>
          <a:ln w="1"/>
        </p:spPr>
      </p:sp>
      <p:sp>
        <p:nvSpPr>
          <p:cNvPr id="19459" name="文本占位符 19458"/>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a:t>对得到的特征向量进行统计计算的话，所有的图像局部块应该也都能得到相似的结果。</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4578" name="幻灯片图像占位符 24577"/>
          <p:cNvSpPr>
            <a:spLocks noGrp="1" noRot="1" noChangeAspect="1" noTextEdit="1"/>
          </p:cNvSpPr>
          <p:nvPr>
            <p:ph type="sldImg"/>
          </p:nvPr>
        </p:nvSpPr>
        <p:spPr>
          <a:ln w="1"/>
        </p:spPr>
      </p:sp>
      <p:sp>
        <p:nvSpPr>
          <p:cNvPr id="24579" name="文本占位符 24578"/>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ea typeface="宋体" panose="02010600030101010101" pitchFamily="2" charset="-122"/>
              </a:rPr>
              <a:t>Pooling如果采用max Pooling的话，需要在前向传播时记录最大值的位置。</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25400"/>
            <a:ext cx="3048000" cy="61515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25400"/>
            <a:ext cx="8967304" cy="615156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72200" y="1825625"/>
            <a:ext cx="51816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172200" y="4076700"/>
            <a:ext cx="51816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p>
        </p:txBody>
      </p:sp>
      <p:sp>
        <p:nvSpPr>
          <p:cNvPr id="7" name="页脚占位符 6"/>
          <p:cNvSpPr>
            <a:spLocks noGrp="1"/>
          </p:cNvSpPr>
          <p:nvPr>
            <p:ph type="ftr" sz="quarter" idx="11"/>
          </p:nvPr>
        </p:nvSpPr>
        <p:spPr/>
        <p:txBody>
          <a:bodyPr/>
          <a:lstStyle/>
          <a:p>
            <a:pPr lvl="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p:txBody>
          <a:bodyPr/>
          <a:lstStyle/>
          <a:p>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6400" y="1397000"/>
            <a:ext cx="5575808" cy="472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9792" y="1397000"/>
            <a:ext cx="5575808" cy="472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p>
        </p:txBody>
      </p:sp>
      <p:sp>
        <p:nvSpPr>
          <p:cNvPr id="8" name="页脚占位符 7"/>
          <p:cNvSpPr>
            <a:spLocks noGrp="1"/>
          </p:cNvSpPr>
          <p:nvPr>
            <p:ph type="ftr" sz="quarter" idx="11"/>
          </p:nvPr>
        </p:nvSpPr>
        <p:spPr/>
        <p:txBody>
          <a:bodyPr/>
          <a:lstStyle/>
          <a:p>
            <a:pPr lvl="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p>
        </p:txBody>
      </p:sp>
      <p:sp>
        <p:nvSpPr>
          <p:cNvPr id="4" name="页脚占位符 3"/>
          <p:cNvSpPr>
            <a:spLocks noGrp="1"/>
          </p:cNvSpPr>
          <p:nvPr>
            <p:ph type="ftr" sz="quarter" idx="11"/>
          </p:nvPr>
        </p:nvSpPr>
        <p:spPr/>
        <p:txBody>
          <a:bodyPr/>
          <a:lstStyle/>
          <a:p>
            <a:pPr lvl="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p>
        </p:txBody>
      </p:sp>
      <p:sp>
        <p:nvSpPr>
          <p:cNvPr id="3" name="页脚占位符 2"/>
          <p:cNvSpPr>
            <a:spLocks noGrp="1"/>
          </p:cNvSpPr>
          <p:nvPr>
            <p:ph type="ftr" sz="quarter" idx="11"/>
          </p:nvPr>
        </p:nvSpPr>
        <p:spPr/>
        <p:txBody>
          <a:bodyPr/>
          <a:lstStyle/>
          <a:p>
            <a:pPr lvl="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25400"/>
            <a:ext cx="12192000" cy="1143000"/>
          </a:xfrm>
          <a:prstGeom prst="rect">
            <a:avLst/>
          </a:prstGeom>
          <a:noFill/>
          <a:ln w="9525">
            <a:noFill/>
          </a:ln>
        </p:spPr>
        <p:txBody>
          <a:bodyPr vert="horz" wrap="square" lIns="91436" tIns="45718" rIns="91436" bIns="45718" anchor="ctr"/>
          <a:lstStyle/>
          <a:p>
            <a:pPr lvl="0"/>
            <a:r>
              <a:rPr lang="en-US" altLang="zh-CN"/>
              <a:t>Click to edit Master title style</a:t>
            </a:r>
            <a:endParaRPr lang="en-US" altLang="zh-CN"/>
          </a:p>
        </p:txBody>
      </p:sp>
      <p:sp>
        <p:nvSpPr>
          <p:cNvPr id="1027" name="Rectangle 3"/>
          <p:cNvSpPr>
            <a:spLocks noGrp="1"/>
          </p:cNvSpPr>
          <p:nvPr>
            <p:ph type="body" idx="1"/>
          </p:nvPr>
        </p:nvSpPr>
        <p:spPr>
          <a:xfrm>
            <a:off x="406400" y="1397000"/>
            <a:ext cx="11379200" cy="4729163"/>
          </a:xfrm>
          <a:prstGeom prst="rect">
            <a:avLst/>
          </a:prstGeom>
          <a:noFill/>
          <a:ln w="9525">
            <a:noFill/>
          </a:ln>
        </p:spPr>
        <p:txBody>
          <a:bodyPr vert="horz" wrap="square" lIns="91436" tIns="45718" rIns="91436" bIns="45718" ancho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1028" name="Rectangle 4"/>
          <p:cNvSpPr>
            <a:spLocks noGrp="1"/>
          </p:cNvSpPr>
          <p:nvPr>
            <p:ph type="dt" sz="half" idx="2"/>
          </p:nvPr>
        </p:nvSpPr>
        <p:spPr>
          <a:xfrm>
            <a:off x="457200" y="6245225"/>
            <a:ext cx="2133600" cy="476250"/>
          </a:xfrm>
          <a:prstGeom prst="rect">
            <a:avLst/>
          </a:prstGeom>
          <a:noFill/>
          <a:ln w="9525">
            <a:noFill/>
          </a:ln>
        </p:spPr>
        <p:txBody>
          <a:bodyPr vert="horz" wrap="square" lIns="91436" tIns="45718" rIns="91436" bIns="45718" anchor="t"/>
          <a:lstStyle>
            <a:lvl1pPr>
              <a:defRPr sz="1500">
                <a:ea typeface="宋体" panose="02010600030101010101" pitchFamily="2" charset="-122"/>
              </a:defRPr>
            </a:lvl1pPr>
          </a:lstStyle>
          <a:p>
            <a:pPr lvl="0"/>
          </a:p>
        </p:txBody>
      </p:sp>
      <p:sp>
        <p:nvSpPr>
          <p:cNvPr id="1029" name="Rectangle 5"/>
          <p:cNvSpPr>
            <a:spLocks noGrp="1"/>
          </p:cNvSpPr>
          <p:nvPr>
            <p:ph type="ftr" sz="quarter" idx="3"/>
          </p:nvPr>
        </p:nvSpPr>
        <p:spPr>
          <a:xfrm>
            <a:off x="3124200" y="6245225"/>
            <a:ext cx="2895600" cy="476250"/>
          </a:xfrm>
          <a:prstGeom prst="rect">
            <a:avLst/>
          </a:prstGeom>
          <a:noFill/>
          <a:ln w="9525">
            <a:noFill/>
          </a:ln>
        </p:spPr>
        <p:txBody>
          <a:bodyPr vert="horz" wrap="square" lIns="91436" tIns="45718" rIns="91436" bIns="45718" anchor="t"/>
          <a:lstStyle>
            <a:lvl1pPr algn="ctr">
              <a:defRPr sz="1500">
                <a:ea typeface="宋体" panose="02010600030101010101" pitchFamily="2" charset="-122"/>
              </a:defRPr>
            </a:lvl1pPr>
          </a:lstStyle>
          <a:p>
            <a:pPr lvl="0"/>
          </a:p>
        </p:txBody>
      </p:sp>
      <p:sp>
        <p:nvSpPr>
          <p:cNvPr id="1030" name="Rectangle 6"/>
          <p:cNvSpPr>
            <a:spLocks noGrp="1"/>
          </p:cNvSpPr>
          <p:nvPr>
            <p:ph type="sldNum" sz="quarter" idx="4"/>
          </p:nvPr>
        </p:nvSpPr>
        <p:spPr>
          <a:xfrm>
            <a:off x="6553200" y="6245225"/>
            <a:ext cx="2133600" cy="476250"/>
          </a:xfrm>
          <a:prstGeom prst="rect">
            <a:avLst/>
          </a:prstGeom>
          <a:noFill/>
          <a:ln w="9525">
            <a:noFill/>
          </a:ln>
        </p:spPr>
        <p:txBody>
          <a:bodyPr vert="horz" wrap="square" lIns="91436" tIns="45718" rIns="91436" bIns="45718" anchor="t"/>
          <a:lstStyle>
            <a:lvl1pPr algn="r">
              <a:defRPr sz="1500">
                <a:ea typeface="宋体" panose="02010600030101010101" pitchFamily="2" charset="-122"/>
              </a:defRPr>
            </a:lvl1pPr>
          </a:lstStyle>
          <a:p>
            <a:pPr lvl="0"/>
            <a:fld id="{9A0DB2DC-4C9A-4742-B13C-FB6460FD3503}" type="slidenum">
              <a:rPr lang="zh-CN" altLang="en-US" dirty="0"/>
            </a:fld>
            <a:endParaRPr lang="zh-CN" altLang="en-US" dirty="0"/>
          </a:p>
        </p:txBody>
      </p:sp>
      <p:sp>
        <p:nvSpPr>
          <p:cNvPr id="1031" name="Rectangle 7"/>
          <p:cNvSpPr/>
          <p:nvPr/>
        </p:nvSpPr>
        <p:spPr>
          <a:xfrm>
            <a:off x="0" y="1031875"/>
            <a:ext cx="12192000" cy="60325"/>
          </a:xfrm>
          <a:prstGeom prst="rect">
            <a:avLst/>
          </a:prstGeom>
          <a:gradFill rotWithShape="1">
            <a:gsLst>
              <a:gs pos="0">
                <a:srgbClr val="0000CC">
                  <a:alpha val="100000"/>
                </a:srgbClr>
              </a:gs>
              <a:gs pos="100000">
                <a:srgbClr val="000000">
                  <a:alpha val="100000"/>
                </a:srgbClr>
              </a:gs>
            </a:gsLst>
            <a:lin ang="0" scaled="1"/>
            <a:tileRect/>
          </a:gradFill>
          <a:ln w="9525" cap="flat" cmpd="sng">
            <a:solidFill>
              <a:schemeClr val="tx1"/>
            </a:solidFill>
            <a:prstDash val="solid"/>
            <a:miter/>
            <a:headEnd type="none" w="med" len="med"/>
            <a:tailEnd type="none" w="med" len="med"/>
          </a:ln>
        </p:spPr>
        <p:txBody>
          <a:bodyPr wrap="none" lIns="91436" tIns="45718" rIns="91436" bIns="45718" anchor="ctr"/>
          <a:lstStyle/>
          <a:p>
            <a:pPr lvl="0">
              <a:lnSpc>
                <a:spcPct val="100000"/>
              </a:lnSpc>
            </a:pPr>
            <a:endParaRPr sz="1800">
              <a:solidFill>
                <a:srgbClr val="000000"/>
              </a:solidFill>
              <a:latin typeface="Arial" panose="020B0604020202020204" pitchFamily="34" charset="0"/>
              <a:ea typeface="Arial" panose="020B0604020202020204" pitchFamily="34" charset="0"/>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marL="0" lvl="0" indent="0" algn="ctr" eaLnBrk="1" latinLnBrk="0" hangingPunct="1">
        <a:lnSpc>
          <a:spcPct val="100000"/>
        </a:lnSpc>
        <a:spcBef>
          <a:spcPct val="0"/>
        </a:spcBef>
        <a:spcAft>
          <a:spcPct val="0"/>
        </a:spcAft>
        <a:buClr>
          <a:srgbClr val="000000"/>
        </a:buClr>
        <a:buNone/>
        <a:defRPr sz="4400" kern="1200">
          <a:solidFill>
            <a:schemeClr val="tx2"/>
          </a:solidFill>
          <a:latin typeface="+mj-lt"/>
          <a:ea typeface="+mj-ea"/>
          <a:cs typeface="+mj-cs"/>
          <a:sym typeface="Arial" panose="020B0604020202020204" pitchFamily="34" charset="0"/>
        </a:defRPr>
      </a:lvl1pPr>
    </p:titleStyle>
    <p:body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mn-lt"/>
          <a:ea typeface="+mn-ea"/>
          <a:cs typeface="+mn-cs"/>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mn-lt"/>
          <a:ea typeface="+mn-ea"/>
          <a:cs typeface="+mn-cs"/>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mn-lt"/>
          <a:ea typeface="+mn-ea"/>
          <a:cs typeface="+mn-cs"/>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5pPr>
      <a:lvl6pPr marL="2514600" lvl="5"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6pPr>
      <a:lvl7pPr marL="2971800" lvl="6"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7pPr>
      <a:lvl8pPr marL="3429000" lvl="7"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8pPr>
      <a:lvl9pPr marL="3886200" lvl="8"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9pPr>
    </p:bodyStyle>
    <p:otherStyle>
      <a:lvl1pPr lvl="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image" Target="../media/image17.emf"/><Relationship Id="rId3" Type="http://schemas.openxmlformats.org/officeDocument/2006/relationships/image" Target="../media/image16.emf"/><Relationship Id="rId2" Type="http://schemas.openxmlformats.org/officeDocument/2006/relationships/image" Target="../media/image15.wmf"/><Relationship Id="rId1"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emf"/><Relationship Id="rId1" Type="http://schemas.openxmlformats.org/officeDocument/2006/relationships/image" Target="../media/image21.emf"/></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emf"/></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7.png"/><Relationship Id="rId6" Type="http://schemas.openxmlformats.org/officeDocument/2006/relationships/customXml" Target="../ink/ink3.xml"/><Relationship Id="rId5" Type="http://schemas.openxmlformats.org/officeDocument/2006/relationships/image" Target="../media/image36.png"/><Relationship Id="rId4" Type="http://schemas.openxmlformats.org/officeDocument/2006/relationships/customXml" Target="../ink/ink2.xml"/><Relationship Id="rId3" Type="http://schemas.openxmlformats.org/officeDocument/2006/relationships/image" Target="../media/image35.png"/><Relationship Id="rId2" Type="http://schemas.openxmlformats.org/officeDocument/2006/relationships/customXml" Target="../ink/ink1.xml"/><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21.xml.rels><?xml version="1.0" encoding="UTF-8" standalone="yes"?>
<Relationships xmlns="http://schemas.openxmlformats.org/package/2006/relationships"><Relationship Id="rId9" Type="http://schemas.openxmlformats.org/officeDocument/2006/relationships/oleObject" Target="../embeddings/oleObject8.bin"/><Relationship Id="rId8" Type="http://schemas.openxmlformats.org/officeDocument/2006/relationships/image" Target="../media/image45.wmf"/><Relationship Id="rId7" Type="http://schemas.openxmlformats.org/officeDocument/2006/relationships/oleObject" Target="../embeddings/oleObject7.bin"/><Relationship Id="rId6" Type="http://schemas.openxmlformats.org/officeDocument/2006/relationships/image" Target="../media/image44.wmf"/><Relationship Id="rId5" Type="http://schemas.openxmlformats.org/officeDocument/2006/relationships/oleObject" Target="../embeddings/oleObject6.bin"/><Relationship Id="rId4" Type="http://schemas.openxmlformats.org/officeDocument/2006/relationships/image" Target="../media/image43.wmf"/><Relationship Id="rId3" Type="http://schemas.openxmlformats.org/officeDocument/2006/relationships/oleObject" Target="../embeddings/oleObject5.bin"/><Relationship Id="rId2" Type="http://schemas.openxmlformats.org/officeDocument/2006/relationships/image" Target="../media/image42.png"/><Relationship Id="rId13" Type="http://schemas.openxmlformats.org/officeDocument/2006/relationships/notesSlide" Target="../notesSlides/notesSlide7.xml"/><Relationship Id="rId12" Type="http://schemas.openxmlformats.org/officeDocument/2006/relationships/vmlDrawing" Target="../drawings/vmlDrawing3.vml"/><Relationship Id="rId11" Type="http://schemas.openxmlformats.org/officeDocument/2006/relationships/slideLayout" Target="../slideLayouts/slideLayout2.xml"/><Relationship Id="rId10" Type="http://schemas.openxmlformats.org/officeDocument/2006/relationships/image" Target="../media/image46.wmf"/><Relationship Id="rId1" Type="http://schemas.openxmlformats.org/officeDocument/2006/relationships/image" Target="../media/image41.png"/></Relationships>
</file>

<file path=ppt/slides/_rels/slide22.xml.rels><?xml version="1.0" encoding="UTF-8" standalone="yes"?>
<Relationships xmlns="http://schemas.openxmlformats.org/package/2006/relationships"><Relationship Id="rId9" Type="http://schemas.openxmlformats.org/officeDocument/2006/relationships/image" Target="../media/image51.wmf"/><Relationship Id="rId8" Type="http://schemas.openxmlformats.org/officeDocument/2006/relationships/oleObject" Target="../embeddings/oleObject12.bin"/><Relationship Id="rId7" Type="http://schemas.openxmlformats.org/officeDocument/2006/relationships/image" Target="../media/image50.wmf"/><Relationship Id="rId6" Type="http://schemas.openxmlformats.org/officeDocument/2006/relationships/oleObject" Target="../embeddings/oleObject11.bin"/><Relationship Id="rId5" Type="http://schemas.openxmlformats.org/officeDocument/2006/relationships/image" Target="../media/image49.wmf"/><Relationship Id="rId4" Type="http://schemas.openxmlformats.org/officeDocument/2006/relationships/oleObject" Target="../embeddings/oleObject10.bin"/><Relationship Id="rId3" Type="http://schemas.openxmlformats.org/officeDocument/2006/relationships/image" Target="../media/image48.wmf"/><Relationship Id="rId2" Type="http://schemas.openxmlformats.org/officeDocument/2006/relationships/oleObject" Target="../embeddings/oleObject9.bin"/><Relationship Id="rId11" Type="http://schemas.openxmlformats.org/officeDocument/2006/relationships/vmlDrawing" Target="../drawings/vmlDrawing4.vml"/><Relationship Id="rId10" Type="http://schemas.openxmlformats.org/officeDocument/2006/relationships/slideLayout" Target="../slideLayouts/slideLayout2.xml"/><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9" Type="http://schemas.openxmlformats.org/officeDocument/2006/relationships/oleObject" Target="../embeddings/oleObject17.bin"/><Relationship Id="rId8" Type="http://schemas.openxmlformats.org/officeDocument/2006/relationships/image" Target="../media/image55.wmf"/><Relationship Id="rId7" Type="http://schemas.openxmlformats.org/officeDocument/2006/relationships/oleObject" Target="../embeddings/oleObject16.bin"/><Relationship Id="rId6" Type="http://schemas.openxmlformats.org/officeDocument/2006/relationships/image" Target="../media/image54.wmf"/><Relationship Id="rId5" Type="http://schemas.openxmlformats.org/officeDocument/2006/relationships/oleObject" Target="../embeddings/oleObject15.bin"/><Relationship Id="rId4" Type="http://schemas.openxmlformats.org/officeDocument/2006/relationships/image" Target="../media/image53.wmf"/><Relationship Id="rId3" Type="http://schemas.openxmlformats.org/officeDocument/2006/relationships/oleObject" Target="../embeddings/oleObject14.bin"/><Relationship Id="rId22" Type="http://schemas.openxmlformats.org/officeDocument/2006/relationships/vmlDrawing" Target="../drawings/vmlDrawing5.vml"/><Relationship Id="rId21" Type="http://schemas.openxmlformats.org/officeDocument/2006/relationships/slideLayout" Target="../slideLayouts/slideLayout2.xml"/><Relationship Id="rId20" Type="http://schemas.openxmlformats.org/officeDocument/2006/relationships/image" Target="../media/image61.wmf"/><Relationship Id="rId2" Type="http://schemas.openxmlformats.org/officeDocument/2006/relationships/image" Target="../media/image52.wmf"/><Relationship Id="rId19" Type="http://schemas.openxmlformats.org/officeDocument/2006/relationships/oleObject" Target="../embeddings/oleObject22.bin"/><Relationship Id="rId18" Type="http://schemas.openxmlformats.org/officeDocument/2006/relationships/image" Target="../media/image60.wmf"/><Relationship Id="rId17" Type="http://schemas.openxmlformats.org/officeDocument/2006/relationships/oleObject" Target="../embeddings/oleObject21.bin"/><Relationship Id="rId16" Type="http://schemas.openxmlformats.org/officeDocument/2006/relationships/image" Target="../media/image59.wmf"/><Relationship Id="rId15" Type="http://schemas.openxmlformats.org/officeDocument/2006/relationships/oleObject" Target="../embeddings/oleObject20.bin"/><Relationship Id="rId14" Type="http://schemas.openxmlformats.org/officeDocument/2006/relationships/image" Target="../media/image58.wmf"/><Relationship Id="rId13" Type="http://schemas.openxmlformats.org/officeDocument/2006/relationships/oleObject" Target="../embeddings/oleObject19.bin"/><Relationship Id="rId12" Type="http://schemas.openxmlformats.org/officeDocument/2006/relationships/image" Target="../media/image57.wmf"/><Relationship Id="rId11" Type="http://schemas.openxmlformats.org/officeDocument/2006/relationships/oleObject" Target="../embeddings/oleObject18.bin"/><Relationship Id="rId10" Type="http://schemas.openxmlformats.org/officeDocument/2006/relationships/image" Target="../media/image56.wmf"/><Relationship Id="rId1" Type="http://schemas.openxmlformats.org/officeDocument/2006/relationships/oleObject" Target="../embeddings/oleObject13.bin"/></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27.bin"/><Relationship Id="rId8" Type="http://schemas.openxmlformats.org/officeDocument/2006/relationships/image" Target="../media/image65.wmf"/><Relationship Id="rId7" Type="http://schemas.openxmlformats.org/officeDocument/2006/relationships/oleObject" Target="../embeddings/oleObject26.bin"/><Relationship Id="rId6" Type="http://schemas.openxmlformats.org/officeDocument/2006/relationships/image" Target="../media/image64.wmf"/><Relationship Id="rId5" Type="http://schemas.openxmlformats.org/officeDocument/2006/relationships/oleObject" Target="../embeddings/oleObject25.bin"/><Relationship Id="rId4" Type="http://schemas.openxmlformats.org/officeDocument/2006/relationships/image" Target="../media/image63.wmf"/><Relationship Id="rId3" Type="http://schemas.openxmlformats.org/officeDocument/2006/relationships/oleObject" Target="../embeddings/oleObject24.bin"/><Relationship Id="rId2" Type="http://schemas.openxmlformats.org/officeDocument/2006/relationships/image" Target="../media/image62.wmf"/><Relationship Id="rId15" Type="http://schemas.openxmlformats.org/officeDocument/2006/relationships/notesSlide" Target="../notesSlides/notesSlide8.xml"/><Relationship Id="rId14" Type="http://schemas.openxmlformats.org/officeDocument/2006/relationships/vmlDrawing" Target="../drawings/vmlDrawing6.vml"/><Relationship Id="rId13" Type="http://schemas.openxmlformats.org/officeDocument/2006/relationships/slideLayout" Target="../slideLayouts/slideLayout2.xml"/><Relationship Id="rId12" Type="http://schemas.openxmlformats.org/officeDocument/2006/relationships/image" Target="../media/image67.wmf"/><Relationship Id="rId11" Type="http://schemas.openxmlformats.org/officeDocument/2006/relationships/oleObject" Target="../embeddings/oleObject28.bin"/><Relationship Id="rId10" Type="http://schemas.openxmlformats.org/officeDocument/2006/relationships/image" Target="../media/image66.wmf"/><Relationship Id="rId1" Type="http://schemas.openxmlformats.org/officeDocument/2006/relationships/oleObject" Target="../embeddings/oleObject23.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emf"/></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69.wmf"/><Relationship Id="rId1" Type="http://schemas.openxmlformats.org/officeDocument/2006/relationships/oleObject" Target="../embeddings/oleObject29.bin"/></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69.wmf"/><Relationship Id="rId1" Type="http://schemas.openxmlformats.org/officeDocument/2006/relationships/oleObject" Target="../embeddings/oleObject30.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73.wmf"/><Relationship Id="rId5" Type="http://schemas.openxmlformats.org/officeDocument/2006/relationships/oleObject" Target="../embeddings/oleObject33.bin"/><Relationship Id="rId4" Type="http://schemas.openxmlformats.org/officeDocument/2006/relationships/image" Target="../media/image72.wmf"/><Relationship Id="rId3" Type="http://schemas.openxmlformats.org/officeDocument/2006/relationships/oleObject" Target="../embeddings/oleObject32.bin"/><Relationship Id="rId2" Type="http://schemas.openxmlformats.org/officeDocument/2006/relationships/image" Target="../media/image71.wmf"/><Relationship Id="rId1" Type="http://schemas.openxmlformats.org/officeDocument/2006/relationships/oleObject" Target="../embeddings/oleObject31.bin"/></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33.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2.xml"/><Relationship Id="rId3" Type="http://schemas.openxmlformats.org/officeDocument/2006/relationships/image" Target="../media/image79.wmf"/><Relationship Id="rId2" Type="http://schemas.openxmlformats.org/officeDocument/2006/relationships/oleObject" Target="../embeddings/oleObject34.bin"/><Relationship Id="rId1" Type="http://schemas.openxmlformats.org/officeDocument/2006/relationships/image" Target="../media/image78.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87.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11.vml"/><Relationship Id="rId4" Type="http://schemas.openxmlformats.org/officeDocument/2006/relationships/slideLayout" Target="../slideLayouts/slideLayout2.xml"/><Relationship Id="rId3" Type="http://schemas.openxmlformats.org/officeDocument/2006/relationships/image" Target="../media/image90.wmf"/><Relationship Id="rId2" Type="http://schemas.openxmlformats.org/officeDocument/2006/relationships/oleObject" Target="../embeddings/oleObject35.bin"/><Relationship Id="rId1" Type="http://schemas.openxmlformats.org/officeDocument/2006/relationships/image" Target="../media/image89.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em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93.emf"/></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image" Target="../media/image94.emf"/></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46.xml.rels><?xml version="1.0" encoding="UTF-8" standalone="yes"?>
<Relationships xmlns="http://schemas.openxmlformats.org/package/2006/relationships"><Relationship Id="rId9" Type="http://schemas.openxmlformats.org/officeDocument/2006/relationships/image" Target="../media/image106.wmf"/><Relationship Id="rId8" Type="http://schemas.openxmlformats.org/officeDocument/2006/relationships/oleObject" Target="../embeddings/oleObject37.bin"/><Relationship Id="rId7" Type="http://schemas.openxmlformats.org/officeDocument/2006/relationships/image" Target="../media/image105.wmf"/><Relationship Id="rId6" Type="http://schemas.openxmlformats.org/officeDocument/2006/relationships/oleObject" Target="../embeddings/oleObject36.bin"/><Relationship Id="rId5" Type="http://schemas.openxmlformats.org/officeDocument/2006/relationships/image" Target="../media/image104.png"/><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2" Type="http://schemas.openxmlformats.org/officeDocument/2006/relationships/notesSlide" Target="../notesSlides/notesSlide14.xml"/><Relationship Id="rId11" Type="http://schemas.openxmlformats.org/officeDocument/2006/relationships/vmlDrawing" Target="../drawings/vmlDrawing12.vml"/><Relationship Id="rId10" Type="http://schemas.openxmlformats.org/officeDocument/2006/relationships/slideLayout" Target="../slideLayouts/slideLayout2.xml"/><Relationship Id="rId1" Type="http://schemas.openxmlformats.org/officeDocument/2006/relationships/image" Target="../media/image100.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08.png"/><Relationship Id="rId1" Type="http://schemas.openxmlformats.org/officeDocument/2006/relationships/image" Target="../media/image107.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15.png"/><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wmf"/><Relationship Id="rId7" Type="http://schemas.openxmlformats.org/officeDocument/2006/relationships/oleObject" Target="../embeddings/oleObject3.bin"/><Relationship Id="rId6" Type="http://schemas.openxmlformats.org/officeDocument/2006/relationships/image" Target="../media/image10.png"/><Relationship Id="rId5" Type="http://schemas.openxmlformats.org/officeDocument/2006/relationships/image" Target="../media/image9.wmf"/><Relationship Id="rId4" Type="http://schemas.openxmlformats.org/officeDocument/2006/relationships/oleObject" Target="../embeddings/oleObject2.bin"/><Relationship Id="rId3" Type="http://schemas.openxmlformats.org/officeDocument/2006/relationships/image" Target="../media/image8.wmf"/><Relationship Id="rId2" Type="http://schemas.openxmlformats.org/officeDocument/2006/relationships/oleObject" Target="../embeddings/oleObject1.bin"/><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0.emf"/><Relationship Id="rId1" Type="http://schemas.openxmlformats.org/officeDocument/2006/relationships/image" Target="../media/image119.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2.png"/><Relationship Id="rId1" Type="http://schemas.openxmlformats.org/officeDocument/2006/relationships/image" Target="../media/image121.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3.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5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32.png"/><Relationship Id="rId1" Type="http://schemas.openxmlformats.org/officeDocument/2006/relationships/image" Target="../media/image13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35.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7.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139.png"/><Relationship Id="rId1" Type="http://schemas.openxmlformats.org/officeDocument/2006/relationships/image" Target="../media/image138.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1.png"/><Relationship Id="rId1" Type="http://schemas.openxmlformats.org/officeDocument/2006/relationships/image" Target="../media/image14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3073"/>
          <p:cNvSpPr>
            <a:spLocks noGrp="1"/>
          </p:cNvSpPr>
          <p:nvPr>
            <p:ph type="ctrTitle"/>
          </p:nvPr>
        </p:nvSpPr>
        <p:spPr>
          <a:xfrm>
            <a:off x="838200" y="1600200"/>
            <a:ext cx="10363200" cy="1470025"/>
          </a:xfrm>
        </p:spPr>
        <p:txBody>
          <a:bodyPr vert="horz" wrap="square" lIns="91436" tIns="45718" rIns="91436" bIns="45718" anchor="ctr"/>
          <a:lstStyle/>
          <a:p>
            <a:pPr algn="l">
              <a:buNone/>
            </a:pPr>
            <a:r>
              <a:rPr lang="zh-CN" altLang="en-US" sz="6600" kern="1200" dirty="0">
                <a:latin typeface="Times New Roman" panose="02020603050405020304" pitchFamily="2" charset="0"/>
                <a:ea typeface="宋体" panose="02010600030101010101" pitchFamily="2" charset="-122"/>
                <a:sym typeface="Arial" panose="020B0604020202020204" pitchFamily="34" charset="0"/>
              </a:rPr>
              <a:t>图像数据的深度学习模型</a:t>
            </a:r>
            <a:endParaRPr lang="zh-CN" altLang="en-US" sz="4800" kern="1200" dirty="0">
              <a:latin typeface="Times New Roman" panose="02020603050405020304" pitchFamily="2" charset="0"/>
              <a:ea typeface="宋体" panose="02010600030101010101" pitchFamily="2" charset="-122"/>
              <a:sym typeface="Arial" panose="020B0604020202020204" pitchFamily="34" charset="0"/>
            </a:endParaRPr>
          </a:p>
        </p:txBody>
      </p:sp>
      <p:sp>
        <p:nvSpPr>
          <p:cNvPr id="3075" name="副标题 3074"/>
          <p:cNvSpPr>
            <a:spLocks noGrp="1"/>
          </p:cNvSpPr>
          <p:nvPr>
            <p:ph type="subTitle" idx="1"/>
          </p:nvPr>
        </p:nvSpPr>
        <p:spPr>
          <a:xfrm>
            <a:off x="1828800" y="4038600"/>
            <a:ext cx="8459788" cy="2439988"/>
          </a:xfrm>
        </p:spPr>
        <p:txBody>
          <a:bodyPr vert="horz" wrap="square" lIns="91436" tIns="45718" rIns="91436" bIns="45718" anchor="t"/>
          <a:lstStyle/>
          <a:p>
            <a:pPr marL="1905" indent="-344805" algn="l" defTabSz="0">
              <a:buFont typeface="Wingdings" panose="05000000000000000000" pitchFamily="2" charset="2"/>
              <a:buNone/>
            </a:pPr>
            <a:r>
              <a:rPr lang="zh-CN" altLang="en-US" sz="3200" kern="1200" dirty="0">
                <a:latin typeface="Calibri" panose="020F0502020204030204" pitchFamily="2" charset="0"/>
                <a:ea typeface="宋体" panose="02010600030101010101" pitchFamily="2" charset="-122"/>
                <a:sym typeface="Arial" panose="020B0604020202020204" pitchFamily="34" charset="0"/>
              </a:rPr>
              <a:t>中国科学院自动化研究所</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a:p>
            <a:pPr marL="1905" indent="-344805" algn="l" defTabSz="0">
              <a:buFont typeface="Wingdings" panose="05000000000000000000" pitchFamily="2" charset="2"/>
              <a:buNone/>
            </a:pPr>
            <a:r>
              <a:rPr lang="zh-CN" altLang="en-US" sz="3200" kern="1200" dirty="0">
                <a:latin typeface="Calibri" panose="020F0502020204030204" pitchFamily="2" charset="0"/>
                <a:ea typeface="宋体" panose="02010600030101010101" pitchFamily="2" charset="-122"/>
                <a:sym typeface="Arial" panose="020B0604020202020204" pitchFamily="34" charset="0"/>
              </a:rPr>
              <a:t>吴高巍</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a:p>
            <a:pPr marL="1905" indent="-344805" algn="l" defTabSz="0">
              <a:buFont typeface="Wingdings" panose="05000000000000000000" pitchFamily="2" charset="2"/>
              <a:buNone/>
            </a:pPr>
            <a:r>
              <a:rPr lang="zh-CN" altLang="en-US" sz="3200" kern="1200" dirty="0">
                <a:latin typeface="Calibri" panose="020F0502020204030204" pitchFamily="2" charset="0"/>
                <a:ea typeface="宋体" panose="02010600030101010101" pitchFamily="2" charset="-122"/>
                <a:sym typeface="Arial" panose="020B0604020202020204" pitchFamily="34" charset="0"/>
              </a:rPr>
              <a:t>gaowei.wu@ia.ac.cn</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a:p>
            <a:pPr marL="1905" indent="-344805" algn="l" defTabSz="0">
              <a:buFont typeface="Wingdings" panose="05000000000000000000" pitchFamily="2" charset="2"/>
              <a:buNone/>
            </a:pPr>
            <a:r>
              <a:rPr lang="zh-CN" altLang="en-US" sz="3200" kern="1200" dirty="0" smtClean="0">
                <a:latin typeface="Calibri" panose="020F0502020204030204" pitchFamily="2" charset="0"/>
                <a:ea typeface="宋体" panose="02010600030101010101" pitchFamily="2" charset="-122"/>
                <a:sym typeface="Arial" panose="020B0604020202020204" pitchFamily="34" charset="0"/>
              </a:rPr>
              <a:t>201</a:t>
            </a:r>
            <a:r>
              <a:rPr lang="en-US" altLang="zh-CN" sz="3200" kern="1200" dirty="0" smtClean="0">
                <a:latin typeface="Calibri" panose="020F0502020204030204" pitchFamily="2" charset="0"/>
                <a:ea typeface="宋体" panose="02010600030101010101" pitchFamily="2" charset="-122"/>
                <a:sym typeface="Arial" panose="020B0604020202020204" pitchFamily="34" charset="0"/>
              </a:rPr>
              <a:t>9</a:t>
            </a:r>
            <a:r>
              <a:rPr lang="zh-CN" altLang="en-US" sz="3200" kern="1200" dirty="0" smtClean="0">
                <a:latin typeface="Calibri" panose="020F0502020204030204" pitchFamily="2" charset="0"/>
                <a:ea typeface="宋体" panose="02010600030101010101" pitchFamily="2" charset="-122"/>
                <a:sym typeface="Arial" panose="020B0604020202020204" pitchFamily="34" charset="0"/>
              </a:rPr>
              <a:t>-1</a:t>
            </a:r>
            <a:r>
              <a:rPr lang="en-US" altLang="zh-CN" sz="3200" kern="1200" dirty="0" smtClean="0">
                <a:latin typeface="Calibri" panose="020F0502020204030204" pitchFamily="2" charset="0"/>
                <a:ea typeface="宋体" panose="02010600030101010101" pitchFamily="2" charset="-122"/>
                <a:sym typeface="Arial" panose="020B0604020202020204" pitchFamily="34" charset="0"/>
              </a:rPr>
              <a:t>0</a:t>
            </a:r>
            <a:r>
              <a:rPr lang="zh-CN" altLang="en-US" sz="3200" kern="1200" dirty="0" smtClean="0">
                <a:latin typeface="Calibri" panose="020F0502020204030204" pitchFamily="2" charset="0"/>
                <a:ea typeface="宋体" panose="02010600030101010101" pitchFamily="2" charset="-122"/>
                <a:sym typeface="Arial" panose="020B0604020202020204" pitchFamily="34" charset="0"/>
              </a:rPr>
              <a:t>-</a:t>
            </a:r>
            <a:r>
              <a:rPr lang="en-US" altLang="zh-CN" sz="3200" kern="1200" smtClean="0">
                <a:latin typeface="Calibri" panose="020F0502020204030204" pitchFamily="2" charset="0"/>
                <a:ea typeface="宋体" panose="02010600030101010101" pitchFamily="2" charset="-122"/>
                <a:sym typeface="Arial" panose="020B0604020202020204" pitchFamily="34" charset="0"/>
              </a:rPr>
              <a:t>8</a:t>
            </a:r>
            <a:endParaRPr lang="en-US" altLang="zh-CN" sz="3200" kern="1200" smtClean="0">
              <a:latin typeface="Calibri" panose="020F0502020204030204" pitchFamily="2" charset="0"/>
              <a:ea typeface="宋体" panose="02010600030101010101" pitchFamily="2" charset="-122"/>
              <a:sym typeface="Arial" panose="020B0604020202020204" pitchFamily="34" charset="0"/>
            </a:endParaRPr>
          </a:p>
        </p:txBody>
      </p:sp>
      <p:pic>
        <p:nvPicPr>
          <p:cNvPr id="3076" name="图片 3075"/>
          <p:cNvPicPr>
            <a:picLocks noChangeAspect="1"/>
          </p:cNvPicPr>
          <p:nvPr/>
        </p:nvPicPr>
        <p:blipFill>
          <a:blip r:embed="rId1"/>
          <a:stretch>
            <a:fillRect/>
          </a:stretch>
        </p:blipFill>
        <p:spPr>
          <a:xfrm>
            <a:off x="8001000" y="3048000"/>
            <a:ext cx="3524250" cy="3357563"/>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4337"/>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Convolution卷积</a:t>
            </a:r>
            <a:endParaRPr lang="zh-CN" altLang="en-US" dirty="0"/>
          </a:p>
        </p:txBody>
      </p:sp>
      <p:sp>
        <p:nvSpPr>
          <p:cNvPr id="14339" name="文本占位符 14338"/>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一维卷积</a:t>
            </a:r>
            <a:endParaRPr lang="zh-CN" altLang="en-US" dirty="0">
              <a:ea typeface="宋体" panose="02010600030101010101" pitchFamily="2" charset="-122"/>
            </a:endParaRPr>
          </a:p>
          <a:p>
            <a:endParaRPr lang="zh-CN" altLang="en-US" dirty="0"/>
          </a:p>
          <a:p>
            <a:endParaRPr lang="zh-CN" altLang="en-US" dirty="0"/>
          </a:p>
          <a:p>
            <a:endParaRPr lang="zh-CN" altLang="en-US" dirty="0"/>
          </a:p>
          <a:p>
            <a:endParaRPr lang="zh-CN" altLang="en-US" dirty="0"/>
          </a:p>
          <a:p>
            <a:endParaRPr lang="zh-CN" altLang="en-US" dirty="0"/>
          </a:p>
          <a:p>
            <a:r>
              <a:rPr lang="zh-CN" altLang="en-US" dirty="0">
                <a:ea typeface="宋体" panose="02010600030101010101" pitchFamily="2" charset="-122"/>
              </a:rPr>
              <a:t>二维卷积</a:t>
            </a:r>
            <a:endParaRPr lang="zh-CN" altLang="en-US" dirty="0"/>
          </a:p>
        </p:txBody>
      </p:sp>
      <p:graphicFrame>
        <p:nvGraphicFramePr>
          <p:cNvPr id="14340" name="对象 14339">
            <a:hlinkClick r:id="" action="ppaction://ole?verb=0"/>
          </p:cNvPr>
          <p:cNvGraphicFramePr>
            <a:graphicFrameLocks noChangeAspect="1"/>
          </p:cNvGraphicFramePr>
          <p:nvPr/>
        </p:nvGraphicFramePr>
        <p:xfrm>
          <a:off x="2895600" y="1676400"/>
          <a:ext cx="3352800" cy="869950"/>
        </p:xfrm>
        <a:graphic>
          <a:graphicData uri="http://schemas.openxmlformats.org/presentationml/2006/ole">
            <mc:AlternateContent xmlns:mc="http://schemas.openxmlformats.org/markup-compatibility/2006">
              <mc:Choice xmlns:v="urn:schemas-microsoft-com:vml" Requires="v">
                <p:oleObj spid="_x0000_s6146" name="" r:id="rId1" imgW="977900" imgH="254000" progId="Equation.KSEE3">
                  <p:embed/>
                </p:oleObj>
              </mc:Choice>
              <mc:Fallback>
                <p:oleObj name="" r:id="rId1" imgW="977900" imgH="254000" progId="Equation.KSEE3">
                  <p:embed/>
                  <p:pic>
                    <p:nvPicPr>
                      <p:cNvPr id="0" name="图片 3076"/>
                      <p:cNvPicPr/>
                      <p:nvPr/>
                    </p:nvPicPr>
                    <p:blipFill>
                      <a:blip r:embed="rId2"/>
                      <a:stretch>
                        <a:fillRect/>
                      </a:stretch>
                    </p:blipFill>
                    <p:spPr>
                      <a:xfrm>
                        <a:off x="2895600" y="1676400"/>
                        <a:ext cx="3352800" cy="869950"/>
                      </a:xfrm>
                      <a:prstGeom prst="rect">
                        <a:avLst/>
                      </a:prstGeom>
                      <a:noFill/>
                      <a:ln w="38100">
                        <a:noFill/>
                        <a:miter/>
                      </a:ln>
                    </p:spPr>
                  </p:pic>
                </p:oleObj>
              </mc:Fallback>
            </mc:AlternateContent>
          </a:graphicData>
        </a:graphic>
      </p:graphicFrame>
      <p:pic>
        <p:nvPicPr>
          <p:cNvPr id="14341" name="图片 14340"/>
          <p:cNvPicPr>
            <a:picLocks noChangeAspect="1"/>
          </p:cNvPicPr>
          <p:nvPr/>
        </p:nvPicPr>
        <p:blipFill>
          <a:blip r:embed="rId3"/>
          <a:stretch>
            <a:fillRect/>
          </a:stretch>
        </p:blipFill>
        <p:spPr>
          <a:xfrm>
            <a:off x="1371600" y="2819400"/>
            <a:ext cx="6386513" cy="1633538"/>
          </a:xfrm>
          <a:prstGeom prst="rect">
            <a:avLst/>
          </a:prstGeom>
          <a:noFill/>
          <a:ln w="9525">
            <a:noFill/>
          </a:ln>
        </p:spPr>
      </p:pic>
      <p:pic>
        <p:nvPicPr>
          <p:cNvPr id="14342" name="图片 14341"/>
          <p:cNvPicPr>
            <a:picLocks noChangeAspect="1"/>
          </p:cNvPicPr>
          <p:nvPr/>
        </p:nvPicPr>
        <p:blipFill>
          <a:blip r:embed="rId4"/>
          <a:stretch>
            <a:fillRect/>
          </a:stretch>
        </p:blipFill>
        <p:spPr>
          <a:xfrm>
            <a:off x="1447800" y="2895600"/>
            <a:ext cx="6286500" cy="1573213"/>
          </a:xfrm>
          <a:prstGeom prst="rect">
            <a:avLst/>
          </a:prstGeom>
          <a:noFill/>
          <a:ln w="9525">
            <a:noFill/>
          </a:ln>
        </p:spPr>
      </p:pic>
      <p:pic>
        <p:nvPicPr>
          <p:cNvPr id="14343" name="图片 14342"/>
          <p:cNvPicPr>
            <a:picLocks noChangeAspect="1"/>
          </p:cNvPicPr>
          <p:nvPr/>
        </p:nvPicPr>
        <p:blipFill>
          <a:blip r:embed="rId5"/>
          <a:stretch>
            <a:fillRect/>
          </a:stretch>
        </p:blipFill>
        <p:spPr>
          <a:xfrm>
            <a:off x="1524000" y="2819400"/>
            <a:ext cx="6181725" cy="1598613"/>
          </a:xfrm>
          <a:prstGeom prst="rect">
            <a:avLst/>
          </a:prstGeom>
          <a:noFill/>
          <a:ln w="9525">
            <a:noFill/>
          </a:ln>
        </p:spPr>
      </p:pic>
      <p:sp>
        <p:nvSpPr>
          <p:cNvPr id="14344" name="文本框 14343"/>
          <p:cNvSpPr txBox="1"/>
          <p:nvPr/>
        </p:nvSpPr>
        <p:spPr>
          <a:xfrm>
            <a:off x="914400" y="3962400"/>
            <a:ext cx="512763" cy="457200"/>
          </a:xfrm>
          <a:prstGeom prst="rect">
            <a:avLst/>
          </a:prstGeom>
          <a:noFill/>
          <a:ln w="9525">
            <a:noFill/>
          </a:ln>
        </p:spPr>
        <p:txBody>
          <a:bodyPr>
            <a:spAutoFit/>
          </a:bodyPr>
          <a:lstStyle/>
          <a:p>
            <a:pPr lvl="0"/>
            <a:r>
              <a:rPr lang="zh-CN" altLang="en-US" sz="2400" dirty="0">
                <a:latin typeface="Arial" panose="020B0604020202020204" pitchFamily="34" charset="0"/>
                <a:ea typeface="宋体" panose="02010600030101010101" pitchFamily="2" charset="-122"/>
              </a:rPr>
              <a:t>x:</a:t>
            </a:r>
            <a:endParaRPr lang="zh-CN" altLang="en-US" sz="2400" dirty="0">
              <a:latin typeface="Arial" panose="020B0604020202020204" pitchFamily="34" charset="0"/>
              <a:ea typeface="宋体" panose="02010600030101010101" pitchFamily="2" charset="-122"/>
            </a:endParaRPr>
          </a:p>
        </p:txBody>
      </p:sp>
      <p:sp>
        <p:nvSpPr>
          <p:cNvPr id="14345" name="文本框 14344"/>
          <p:cNvSpPr txBox="1"/>
          <p:nvPr/>
        </p:nvSpPr>
        <p:spPr>
          <a:xfrm>
            <a:off x="914400" y="3055938"/>
            <a:ext cx="512763" cy="457200"/>
          </a:xfrm>
          <a:prstGeom prst="rect">
            <a:avLst/>
          </a:prstGeom>
          <a:noFill/>
          <a:ln w="9525">
            <a:noFill/>
          </a:ln>
        </p:spPr>
        <p:txBody>
          <a:bodyPr vert="horz" wrap="square" anchor="t">
            <a:spAutoFit/>
          </a:bodyPr>
          <a:lstStyle/>
          <a:p>
            <a:pPr lvl="0"/>
            <a:r>
              <a:rPr lang="zh-CN" altLang="en-US" sz="2400" dirty="0">
                <a:latin typeface="Arial" panose="020B0604020202020204" pitchFamily="34" charset="0"/>
                <a:ea typeface="宋体" panose="02010600030101010101" pitchFamily="2" charset="-122"/>
              </a:rPr>
              <a:t>c:</a:t>
            </a:r>
            <a:endParaRPr lang="zh-CN" altLang="en-US" dirty="0">
              <a:latin typeface="Arial" panose="020B0604020202020204" pitchFamily="34" charset="0"/>
              <a:ea typeface="宋体" panose="02010600030101010101" pitchFamily="2" charset="-122"/>
            </a:endParaRPr>
          </a:p>
        </p:txBody>
      </p:sp>
      <p:pic>
        <p:nvPicPr>
          <p:cNvPr id="14346" name="图片 14345"/>
          <p:cNvPicPr>
            <a:picLocks noChangeAspect="1"/>
          </p:cNvPicPr>
          <p:nvPr/>
        </p:nvPicPr>
        <p:blipFill>
          <a:blip r:embed="rId6"/>
          <a:stretch>
            <a:fillRect/>
          </a:stretch>
        </p:blipFill>
        <p:spPr>
          <a:xfrm>
            <a:off x="3886200" y="3200400"/>
            <a:ext cx="6877050" cy="31242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34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342"/>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434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434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434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bldLvl="0"/>
      <p:bldP spid="14344" grpId="1" bldLvl="0"/>
      <p:bldP spid="14345" grpId="0" bldLvl="0"/>
      <p:bldP spid="14345" grpId="1" bldLvl="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4337"/>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Convolution卷积</a:t>
            </a:r>
            <a:endParaRPr lang="zh-CN" altLang="en-US" dirty="0"/>
          </a:p>
        </p:txBody>
      </p:sp>
      <p:sp>
        <p:nvSpPr>
          <p:cNvPr id="14339" name="文本占位符 14338"/>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三维卷积</a:t>
            </a:r>
            <a:endParaRPr lang="zh-CN" altLang="en-US" dirty="0">
              <a:ea typeface="宋体" panose="02010600030101010101" pitchFamily="2" charset="-122"/>
            </a:endParaRP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2" name="图片 1"/>
          <p:cNvPicPr>
            <a:picLocks noChangeAspect="1"/>
          </p:cNvPicPr>
          <p:nvPr/>
        </p:nvPicPr>
        <p:blipFill>
          <a:blip r:embed="rId1"/>
          <a:stretch>
            <a:fillRect/>
          </a:stretch>
        </p:blipFill>
        <p:spPr>
          <a:xfrm>
            <a:off x="3222625" y="1535430"/>
            <a:ext cx="4996180" cy="2867025"/>
          </a:xfrm>
          <a:prstGeom prst="rect">
            <a:avLst/>
          </a:prstGeom>
        </p:spPr>
      </p:pic>
      <p:sp>
        <p:nvSpPr>
          <p:cNvPr id="3" name="文本框 2"/>
          <p:cNvSpPr txBox="1"/>
          <p:nvPr/>
        </p:nvSpPr>
        <p:spPr>
          <a:xfrm>
            <a:off x="1199515" y="4742815"/>
            <a:ext cx="10019665" cy="1383665"/>
          </a:xfrm>
          <a:prstGeom prst="rect">
            <a:avLst/>
          </a:prstGeom>
          <a:noFill/>
        </p:spPr>
        <p:txBody>
          <a:bodyPr wrap="square" rtlCol="0" anchor="t">
            <a:spAutoFit/>
          </a:bodyPr>
          <a:p>
            <a:pPr marL="342900" indent="-342900">
              <a:buFont typeface="Wingdings" panose="05000000000000000000" charset="0"/>
              <a:buChar char=""/>
            </a:pPr>
            <a:r>
              <a:rPr lang="zh-CN" altLang="en-US" sz="2800"/>
              <a:t>假设输入数据的大小为a1×a2×a3，过滤器大小为f，即过滤器维度为f×f×f。</a:t>
            </a:r>
            <a:endParaRPr lang="zh-CN" altLang="en-US" sz="2800"/>
          </a:p>
          <a:p>
            <a:pPr marL="342900" indent="-342900">
              <a:buFont typeface="Wingdings" panose="05000000000000000000" charset="0"/>
              <a:buChar char=""/>
            </a:pPr>
            <a:r>
              <a:rPr lang="zh-CN" altLang="en-US" sz="2800"/>
              <a:t>三维卷积最终的输出为(a1−f+1)×(a2−f+1)×(a3−f+1)</a:t>
            </a:r>
            <a:endParaRPr lang="zh-CN" altLang="en-US" sz="28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536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卷积</a:t>
            </a:r>
            <a:endParaRPr lang="zh-CN" altLang="en-US" dirty="0"/>
          </a:p>
        </p:txBody>
      </p:sp>
      <p:sp>
        <p:nvSpPr>
          <p:cNvPr id="15363" name="文本占位符 1536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稀疏连接</a:t>
            </a:r>
            <a:endParaRPr lang="zh-CN" altLang="en-US" dirty="0">
              <a:ea typeface="宋体" panose="02010600030101010101" pitchFamily="2" charset="-122"/>
            </a:endParaRPr>
          </a:p>
          <a:p>
            <a:r>
              <a:rPr lang="zh-CN" altLang="en-US" dirty="0">
                <a:ea typeface="宋体" panose="02010600030101010101" pitchFamily="2" charset="-122"/>
              </a:rPr>
              <a:t>参数共享</a:t>
            </a:r>
            <a:endParaRPr lang="zh-CN" altLang="en-US" dirty="0"/>
          </a:p>
        </p:txBody>
      </p:sp>
      <p:pic>
        <p:nvPicPr>
          <p:cNvPr id="15364" name="图片 15363"/>
          <p:cNvPicPr>
            <a:picLocks noChangeAspect="1"/>
          </p:cNvPicPr>
          <p:nvPr/>
        </p:nvPicPr>
        <p:blipFill>
          <a:blip r:embed="rId1"/>
          <a:stretch>
            <a:fillRect/>
          </a:stretch>
        </p:blipFill>
        <p:spPr>
          <a:xfrm>
            <a:off x="762000" y="3048000"/>
            <a:ext cx="6096000" cy="3140075"/>
          </a:xfrm>
          <a:prstGeom prst="rect">
            <a:avLst/>
          </a:prstGeom>
          <a:noFill/>
          <a:ln w="9525">
            <a:noFill/>
          </a:ln>
        </p:spPr>
      </p:pic>
      <p:pic>
        <p:nvPicPr>
          <p:cNvPr id="15365" name="图片 15364"/>
          <p:cNvPicPr>
            <a:picLocks noChangeAspect="1"/>
          </p:cNvPicPr>
          <p:nvPr/>
        </p:nvPicPr>
        <p:blipFill>
          <a:blip r:embed="rId2"/>
          <a:stretch>
            <a:fillRect/>
          </a:stretch>
        </p:blipFill>
        <p:spPr>
          <a:xfrm>
            <a:off x="7391400" y="1828800"/>
            <a:ext cx="3733800" cy="442595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6385"/>
          <p:cNvSpPr>
            <a:spLocks noGrp="1"/>
          </p:cNvSpPr>
          <p:nvPr>
            <p:ph type="title"/>
          </p:nvPr>
        </p:nvSpPr>
        <p:spPr/>
        <p:txBody>
          <a:bodyPr vert="horz" wrap="square" lIns="91436" tIns="45718" rIns="91436" bIns="45718" anchor="ctr"/>
          <a:lstStyle/>
          <a:p>
            <a:r>
              <a:rPr lang="zh-CN" altLang="en-US"/>
              <a:t>多卷积核</a:t>
            </a:r>
            <a:endParaRPr lang="zh-CN" altLang="en-US"/>
          </a:p>
        </p:txBody>
      </p:sp>
      <p:sp>
        <p:nvSpPr>
          <p:cNvPr id="16387" name="文本占位符 16386"/>
          <p:cNvSpPr>
            <a:spLocks noGrp="1"/>
          </p:cNvSpPr>
          <p:nvPr>
            <p:ph type="body" idx="1"/>
          </p:nvPr>
        </p:nvSpPr>
        <p:spPr/>
        <p:txBody>
          <a:bodyPr vert="horz" wrap="square" lIns="91436" tIns="45718" rIns="91436" bIns="45718" anchor="t"/>
          <a:lstStyle/>
          <a:p>
            <a:r>
              <a:rPr lang="zh-CN" altLang="en-US"/>
              <a:t>每个卷积核都会将图像生成为另一幅图像。</a:t>
            </a:r>
            <a:endParaRPr lang="zh-CN" altLang="en-US"/>
          </a:p>
          <a:p>
            <a:pPr lvl="1"/>
            <a:r>
              <a:rPr lang="zh-CN" altLang="en-US"/>
              <a:t>两个卷积核就可以生成两幅图像，这两幅图像可以看做是一张图像的不同的通道。</a:t>
            </a:r>
            <a:endParaRPr lang="zh-CN" altLang="en-US"/>
          </a:p>
        </p:txBody>
      </p:sp>
      <p:pic>
        <p:nvPicPr>
          <p:cNvPr id="16388" name="图片 16387"/>
          <p:cNvPicPr>
            <a:picLocks noChangeAspect="1"/>
          </p:cNvPicPr>
          <p:nvPr/>
        </p:nvPicPr>
        <p:blipFill>
          <a:blip r:embed="rId1"/>
          <a:stretch>
            <a:fillRect/>
          </a:stretch>
        </p:blipFill>
        <p:spPr>
          <a:xfrm>
            <a:off x="1295400" y="3048000"/>
            <a:ext cx="3213100" cy="3276600"/>
          </a:xfrm>
          <a:prstGeom prst="rect">
            <a:avLst/>
          </a:prstGeom>
          <a:noFill/>
          <a:ln w="9525">
            <a:noFill/>
          </a:ln>
        </p:spPr>
      </p:pic>
      <p:pic>
        <p:nvPicPr>
          <p:cNvPr id="16389" name="图片 16388"/>
          <p:cNvPicPr>
            <a:picLocks noChangeAspect="1"/>
          </p:cNvPicPr>
          <p:nvPr/>
        </p:nvPicPr>
        <p:blipFill>
          <a:blip r:embed="rId2"/>
          <a:stretch>
            <a:fillRect/>
          </a:stretch>
        </p:blipFill>
        <p:spPr>
          <a:xfrm>
            <a:off x="5791200" y="2895600"/>
            <a:ext cx="4876800" cy="3078163"/>
          </a:xfrm>
          <a:prstGeom prst="rect">
            <a:avLst/>
          </a:prstGeom>
          <a:noFill/>
          <a:ln w="9525">
            <a:noFill/>
          </a:ln>
        </p:spPr>
      </p:pic>
      <p:sp>
        <p:nvSpPr>
          <p:cNvPr id="16390" name="文本框 16389"/>
          <p:cNvSpPr txBox="1"/>
          <p:nvPr/>
        </p:nvSpPr>
        <p:spPr>
          <a:xfrm>
            <a:off x="6858000" y="6019800"/>
            <a:ext cx="3638550" cy="365125"/>
          </a:xfrm>
          <a:prstGeom prst="rect">
            <a:avLst/>
          </a:prstGeom>
          <a:noFill/>
          <a:ln w="9525">
            <a:noFill/>
          </a:ln>
        </p:spPr>
        <p:txBody>
          <a:bodyPr wrap="none" anchor="t">
            <a:spAutoFit/>
          </a:bodyPr>
          <a:lstStyle/>
          <a:p>
            <a:pPr lvl="0"/>
            <a:r>
              <a:rPr lang="zh-CN" altLang="en-US">
                <a:latin typeface="Arial" panose="020B0604020202020204" pitchFamily="34" charset="0"/>
                <a:ea typeface="宋体" panose="02010600030101010101" pitchFamily="2" charset="-122"/>
              </a:rPr>
              <a:t>由</a:t>
            </a:r>
            <a:r>
              <a:rPr lang="en-US" altLang="zh-CN">
                <a:latin typeface="Arial" panose="020B0604020202020204" pitchFamily="34" charset="0"/>
                <a:ea typeface="宋体" panose="02010600030101010101" pitchFamily="2" charset="-122"/>
              </a:rPr>
              <a:t>4</a:t>
            </a:r>
            <a:r>
              <a:rPr lang="zh-CN" altLang="en-US">
                <a:latin typeface="Arial" panose="020B0604020202020204" pitchFamily="34" charset="0"/>
                <a:ea typeface="宋体" panose="02010600030101010101" pitchFamily="2" charset="-122"/>
              </a:rPr>
              <a:t>个通道卷积得到</a:t>
            </a:r>
            <a:r>
              <a:rPr lang="en-US" altLang="zh-CN">
                <a:latin typeface="Arial" panose="020B0604020202020204" pitchFamily="34" charset="0"/>
                <a:ea typeface="宋体" panose="02010600030101010101" pitchFamily="2" charset="-122"/>
              </a:rPr>
              <a:t>2</a:t>
            </a:r>
            <a:r>
              <a:rPr lang="zh-CN" altLang="en-US">
                <a:latin typeface="Arial" panose="020B0604020202020204" pitchFamily="34" charset="0"/>
                <a:ea typeface="宋体" panose="02010600030101010101" pitchFamily="2" charset="-122"/>
              </a:rPr>
              <a:t>个通道的过程</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边缘检测示例</a:t>
            </a:r>
            <a:endParaRPr lang="zh-CN" altLang="en-US"/>
          </a:p>
        </p:txBody>
      </p:sp>
      <p:sp>
        <p:nvSpPr>
          <p:cNvPr id="3" name="内容占位符 2"/>
          <p:cNvSpPr>
            <a:spLocks noGrp="1"/>
          </p:cNvSpPr>
          <p:nvPr>
            <p:ph idx="1"/>
          </p:nvPr>
        </p:nvSpPr>
        <p:spPr/>
        <p:txBody>
          <a:bodyPr/>
          <a:p>
            <a:r>
              <a:rPr lang="zh-CN" altLang="en-US"/>
              <a:t>卷积运算是输入图像与过滤器（也叫核）进行的运算，得到输出图像。</a:t>
            </a:r>
            <a:endParaRPr lang="zh-CN" altLang="en-US"/>
          </a:p>
          <a:p>
            <a:pPr lvl="1"/>
            <a:r>
              <a:rPr lang="zh-CN" altLang="en-US"/>
              <a:t>卷积核与图像对应的位置相乘求和得到一个新值</a:t>
            </a:r>
            <a:endParaRPr lang="zh-CN" altLang="en-US"/>
          </a:p>
        </p:txBody>
      </p:sp>
      <p:pic>
        <p:nvPicPr>
          <p:cNvPr id="4" name="图片 3"/>
          <p:cNvPicPr>
            <a:picLocks noChangeAspect="1"/>
          </p:cNvPicPr>
          <p:nvPr/>
        </p:nvPicPr>
        <p:blipFill>
          <a:blip r:embed="rId1"/>
          <a:stretch>
            <a:fillRect/>
          </a:stretch>
        </p:blipFill>
        <p:spPr>
          <a:xfrm>
            <a:off x="1521460" y="3437890"/>
            <a:ext cx="5400675" cy="2870835"/>
          </a:xfrm>
          <a:prstGeom prst="rect">
            <a:avLst/>
          </a:prstGeom>
        </p:spPr>
      </p:pic>
      <p:pic>
        <p:nvPicPr>
          <p:cNvPr id="5" name="图片 4"/>
          <p:cNvPicPr>
            <a:picLocks noChangeAspect="1"/>
          </p:cNvPicPr>
          <p:nvPr/>
        </p:nvPicPr>
        <p:blipFill>
          <a:blip r:embed="rId2"/>
          <a:stretch>
            <a:fillRect/>
          </a:stretch>
        </p:blipFill>
        <p:spPr>
          <a:xfrm>
            <a:off x="7439660" y="3765550"/>
            <a:ext cx="2867660" cy="2215515"/>
          </a:xfrm>
          <a:prstGeom prst="rect">
            <a:avLst/>
          </a:prstGeom>
        </p:spPr>
      </p:pic>
      <p:pic>
        <p:nvPicPr>
          <p:cNvPr id="7" name="图片 6"/>
          <p:cNvPicPr>
            <a:picLocks noChangeAspect="1"/>
          </p:cNvPicPr>
          <p:nvPr/>
        </p:nvPicPr>
        <p:blipFill>
          <a:blip r:embed="rId3"/>
          <a:stretch>
            <a:fillRect/>
          </a:stretch>
        </p:blipFill>
        <p:spPr>
          <a:xfrm>
            <a:off x="1521460" y="3437890"/>
            <a:ext cx="2896870" cy="2928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边缘检测示例</a:t>
            </a:r>
            <a:endParaRPr lang="zh-CN" altLang="en-US"/>
          </a:p>
        </p:txBody>
      </p:sp>
      <p:sp>
        <p:nvSpPr>
          <p:cNvPr id="3" name="内容占位符 2"/>
          <p:cNvSpPr>
            <a:spLocks noGrp="1"/>
          </p:cNvSpPr>
          <p:nvPr>
            <p:ph idx="1"/>
          </p:nvPr>
        </p:nvSpPr>
        <p:spPr>
          <a:xfrm>
            <a:off x="406400" y="1212850"/>
            <a:ext cx="11379200" cy="4729163"/>
          </a:xfrm>
        </p:spPr>
        <p:txBody>
          <a:bodyPr/>
          <a:p>
            <a:r>
              <a:rPr lang="en-US" altLang="zh-CN"/>
              <a:t> Vertical edge detection</a:t>
            </a:r>
            <a:endParaRPr lang="en-US" altLang="zh-CN"/>
          </a:p>
        </p:txBody>
      </p:sp>
      <p:pic>
        <p:nvPicPr>
          <p:cNvPr id="9" name="图片 8"/>
          <p:cNvPicPr>
            <a:picLocks noChangeAspect="1"/>
          </p:cNvPicPr>
          <p:nvPr/>
        </p:nvPicPr>
        <p:blipFill>
          <a:blip r:embed="rId1"/>
          <a:stretch>
            <a:fillRect/>
          </a:stretch>
        </p:blipFill>
        <p:spPr>
          <a:xfrm>
            <a:off x="2307590" y="1697355"/>
            <a:ext cx="8233410" cy="2515235"/>
          </a:xfrm>
          <a:prstGeom prst="rect">
            <a:avLst/>
          </a:prstGeom>
        </p:spPr>
      </p:pic>
      <p:pic>
        <p:nvPicPr>
          <p:cNvPr id="11" name="图片 10"/>
          <p:cNvPicPr>
            <a:picLocks noChangeAspect="1"/>
          </p:cNvPicPr>
          <p:nvPr/>
        </p:nvPicPr>
        <p:blipFill>
          <a:blip r:embed="rId2"/>
          <a:stretch>
            <a:fillRect/>
          </a:stretch>
        </p:blipFill>
        <p:spPr>
          <a:xfrm>
            <a:off x="2239645" y="4212590"/>
            <a:ext cx="8171180" cy="25158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a:t>
            </a:r>
            <a:r>
              <a:rPr lang="zh-CN" altLang="en-US" dirty="0">
                <a:ea typeface="宋体" panose="02010600030101010101" pitchFamily="2" charset="-122"/>
                <a:sym typeface="+mn-ea"/>
              </a:rPr>
              <a:t>Convolution</a:t>
            </a:r>
            <a:endParaRPr lang="zh-CN" altLang="en-US"/>
          </a:p>
        </p:txBody>
      </p:sp>
      <p:sp>
        <p:nvSpPr>
          <p:cNvPr id="3" name="内容占位符 2"/>
          <p:cNvSpPr>
            <a:spLocks noGrp="1"/>
          </p:cNvSpPr>
          <p:nvPr>
            <p:ph idx="1"/>
          </p:nvPr>
        </p:nvSpPr>
        <p:spPr>
          <a:xfrm>
            <a:off x="406400" y="1397000"/>
            <a:ext cx="4366260" cy="4729480"/>
          </a:xfrm>
        </p:spPr>
        <p:txBody>
          <a:bodyPr/>
          <a:p>
            <a:r>
              <a:rPr lang="zh-CN" altLang="en-US"/>
              <a:t>假定要识别图像中的特定曲线，也就是说，对这种曲线有很高的输出，对其他形状则输出很低，</a:t>
            </a:r>
            <a:endParaRPr lang="zh-CN" altLang="en-US"/>
          </a:p>
          <a:p>
            <a:r>
              <a:rPr lang="zh-CN" altLang="en-US"/>
              <a:t>这也就像是神经元的</a:t>
            </a:r>
            <a:r>
              <a:rPr lang="zh-CN" altLang="en-US">
                <a:solidFill>
                  <a:srgbClr val="FF0000"/>
                </a:solidFill>
              </a:rPr>
              <a:t>激活</a:t>
            </a:r>
            <a:endParaRPr lang="zh-CN" altLang="en-US">
              <a:solidFill>
                <a:srgbClr val="FF0000"/>
              </a:solidFill>
            </a:endParaRPr>
          </a:p>
        </p:txBody>
      </p:sp>
      <p:pic>
        <p:nvPicPr>
          <p:cNvPr id="4" name="图片 3"/>
          <p:cNvPicPr>
            <a:picLocks noChangeAspect="1"/>
          </p:cNvPicPr>
          <p:nvPr/>
        </p:nvPicPr>
        <p:blipFill>
          <a:blip r:embed="rId1"/>
          <a:stretch>
            <a:fillRect/>
          </a:stretch>
        </p:blipFill>
        <p:spPr>
          <a:xfrm>
            <a:off x="5214620" y="1372235"/>
            <a:ext cx="6449060" cy="2842260"/>
          </a:xfrm>
          <a:prstGeom prst="rect">
            <a:avLst/>
          </a:prstGeom>
        </p:spPr>
      </p:pic>
      <p:pic>
        <p:nvPicPr>
          <p:cNvPr id="5" name="图片 4"/>
          <p:cNvPicPr>
            <a:picLocks noChangeAspect="1"/>
          </p:cNvPicPr>
          <p:nvPr/>
        </p:nvPicPr>
        <p:blipFill>
          <a:blip r:embed="rId2"/>
          <a:stretch>
            <a:fillRect/>
          </a:stretch>
        </p:blipFill>
        <p:spPr>
          <a:xfrm>
            <a:off x="5053965" y="4214495"/>
            <a:ext cx="6609715" cy="22009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308860" y="576580"/>
            <a:ext cx="8148320" cy="3016885"/>
          </a:xfrm>
          <a:prstGeom prst="rect">
            <a:avLst/>
          </a:prstGeom>
        </p:spPr>
      </p:pic>
      <p:pic>
        <p:nvPicPr>
          <p:cNvPr id="5" name="图片 4"/>
          <p:cNvPicPr>
            <a:picLocks noChangeAspect="1"/>
          </p:cNvPicPr>
          <p:nvPr/>
        </p:nvPicPr>
        <p:blipFill>
          <a:blip r:embed="rId2"/>
          <a:stretch>
            <a:fillRect/>
          </a:stretch>
        </p:blipFill>
        <p:spPr>
          <a:xfrm>
            <a:off x="2383155" y="3693795"/>
            <a:ext cx="7994650" cy="28594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Padding</a:t>
            </a:r>
            <a:endParaRPr lang="en-US" altLang="zh-CN"/>
          </a:p>
        </p:txBody>
      </p:sp>
      <p:sp>
        <p:nvSpPr>
          <p:cNvPr id="3" name="内容占位符 2"/>
          <p:cNvSpPr>
            <a:spLocks noGrp="1"/>
          </p:cNvSpPr>
          <p:nvPr>
            <p:ph idx="1"/>
          </p:nvPr>
        </p:nvSpPr>
        <p:spPr>
          <a:xfrm>
            <a:off x="406400" y="1341755"/>
            <a:ext cx="11379200" cy="4729163"/>
          </a:xfrm>
        </p:spPr>
        <p:txBody>
          <a:bodyPr/>
          <a:p>
            <a:r>
              <a:rPr lang="zh-CN" altLang="en-US"/>
              <a:t>边缘不填充</a:t>
            </a:r>
            <a:endParaRPr lang="zh-CN" altLang="en-US"/>
          </a:p>
          <a:p>
            <a:pPr lvl="1"/>
            <a:r>
              <a:rPr lang="zh-CN" altLang="en-US"/>
              <a:t>随着不断卷积，图像会变得越来越小，有时你可不想让它变小</a:t>
            </a:r>
            <a:endParaRPr lang="zh-CN" altLang="en-US"/>
          </a:p>
          <a:p>
            <a:pPr lvl="1"/>
            <a:r>
              <a:rPr lang="zh-CN" altLang="en-US"/>
              <a:t>最角落的点只被使用了一次，这意味着在下传的过程中丢掉了图像边缘位置的信息。</a:t>
            </a:r>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r>
              <a:rPr lang="zh-CN" altLang="en-US"/>
              <a:t>在步长为1是有公式：n+2p-f+1为输出的尺寸</a:t>
            </a:r>
            <a:endParaRPr lang="zh-CN" altLang="en-US"/>
          </a:p>
        </p:txBody>
      </p:sp>
      <p:pic>
        <p:nvPicPr>
          <p:cNvPr id="4" name="图片 3"/>
          <p:cNvPicPr>
            <a:picLocks noChangeAspect="1"/>
          </p:cNvPicPr>
          <p:nvPr/>
        </p:nvPicPr>
        <p:blipFill>
          <a:blip r:embed="rId1"/>
          <a:stretch>
            <a:fillRect/>
          </a:stretch>
        </p:blipFill>
        <p:spPr>
          <a:xfrm>
            <a:off x="2136775" y="3395980"/>
            <a:ext cx="5189220" cy="2141855"/>
          </a:xfrm>
          <a:prstGeom prst="rect">
            <a:avLst/>
          </a:prstGeom>
        </p:spPr>
      </p:pic>
      <p:sp>
        <p:nvSpPr>
          <p:cNvPr id="5" name="矩形 4"/>
          <p:cNvSpPr/>
          <p:nvPr/>
        </p:nvSpPr>
        <p:spPr>
          <a:xfrm>
            <a:off x="2210435" y="3505200"/>
            <a:ext cx="990600" cy="9906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xmlns:p14="http://schemas.microsoft.com/office/powerpoint/2010/main">
        <mc:Choice Requires="p14">
          <p:contentPart r:id="rId2" p14:bwMode="auto">
            <p14:nvContentPartPr>
              <p14:cNvPr id="6" name="墨迹 5"/>
              <p14:cNvContentPartPr/>
              <p14:nvPr/>
            </p14:nvContentPartPr>
            <p14:xfrm>
              <a:off x="2195195" y="3476625"/>
              <a:ext cx="238125" cy="147320"/>
            </p14:xfrm>
          </p:contentPart>
        </mc:Choice>
        <mc:Fallback xmlns="">
          <p:pic>
            <p:nvPicPr>
              <p:cNvPr id="6" name="墨迹 5"/>
            </p:nvPicPr>
            <p:blipFill>
              <a:blip r:embed="rId3"/>
            </p:blipFill>
            <p:spPr>
              <a:xfrm>
                <a:off x="2195195" y="3476625"/>
                <a:ext cx="238125" cy="14732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7" name="墨迹 6"/>
              <p14:cNvContentPartPr/>
              <p14:nvPr/>
            </p14:nvContentPartPr>
            <p14:xfrm>
              <a:off x="2209800" y="3562350"/>
              <a:ext cx="285750" cy="137795"/>
            </p14:xfrm>
          </p:contentPart>
        </mc:Choice>
        <mc:Fallback xmlns="">
          <p:pic>
            <p:nvPicPr>
              <p:cNvPr id="7" name="墨迹 6"/>
            </p:nvPicPr>
            <p:blipFill>
              <a:blip r:embed="rId5"/>
            </p:blipFill>
            <p:spPr>
              <a:xfrm>
                <a:off x="2209800" y="3562350"/>
                <a:ext cx="285750" cy="13779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2333625" y="3686175"/>
              <a:ext cx="180975" cy="80645"/>
            </p14:xfrm>
          </p:contentPart>
        </mc:Choice>
        <mc:Fallback xmlns="">
          <p:pic>
            <p:nvPicPr>
              <p:cNvPr id="8" name="墨迹 7"/>
            </p:nvPicPr>
            <p:blipFill>
              <a:blip r:embed="rId7"/>
            </p:blipFill>
            <p:spPr>
              <a:xfrm>
                <a:off x="2333625" y="3686175"/>
                <a:ext cx="180975" cy="8064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卷积步长</a:t>
            </a:r>
            <a:endParaRPr lang="zh-CN" altLang="en-US"/>
          </a:p>
        </p:txBody>
      </p:sp>
      <p:sp>
        <p:nvSpPr>
          <p:cNvPr id="3" name="内容占位符 2"/>
          <p:cNvSpPr>
            <a:spLocks noGrp="1"/>
          </p:cNvSpPr>
          <p:nvPr>
            <p:ph idx="1"/>
          </p:nvPr>
        </p:nvSpPr>
        <p:spPr/>
        <p:txBody>
          <a:bodyPr/>
          <a:p>
            <a:endParaRPr lang="en-US" altLang="zh-CN"/>
          </a:p>
          <a:p>
            <a:endParaRPr lang="en-US" altLang="zh-CN"/>
          </a:p>
          <a:p>
            <a:endParaRPr lang="en-US" altLang="zh-CN"/>
          </a:p>
          <a:p>
            <a:endParaRPr lang="en-US" altLang="zh-CN"/>
          </a:p>
          <a:p>
            <a:endParaRPr lang="en-US" altLang="zh-CN"/>
          </a:p>
          <a:p>
            <a:endParaRPr lang="en-US" altLang="zh-CN"/>
          </a:p>
        </p:txBody>
      </p:sp>
      <p:pic>
        <p:nvPicPr>
          <p:cNvPr id="4" name="图片 3"/>
          <p:cNvPicPr>
            <a:picLocks noChangeAspect="1"/>
          </p:cNvPicPr>
          <p:nvPr/>
        </p:nvPicPr>
        <p:blipFill>
          <a:blip r:embed="rId1"/>
          <a:stretch>
            <a:fillRect/>
          </a:stretch>
        </p:blipFill>
        <p:spPr>
          <a:xfrm>
            <a:off x="1622425" y="1852930"/>
            <a:ext cx="5133340" cy="2773680"/>
          </a:xfrm>
          <a:prstGeom prst="rect">
            <a:avLst/>
          </a:prstGeom>
        </p:spPr>
      </p:pic>
      <p:pic>
        <p:nvPicPr>
          <p:cNvPr id="5" name="图片 4"/>
          <p:cNvPicPr>
            <a:picLocks noChangeAspect="1"/>
          </p:cNvPicPr>
          <p:nvPr/>
        </p:nvPicPr>
        <p:blipFill>
          <a:blip r:embed="rId2"/>
          <a:stretch>
            <a:fillRect/>
          </a:stretch>
        </p:blipFill>
        <p:spPr>
          <a:xfrm>
            <a:off x="6812280" y="2311400"/>
            <a:ext cx="3375660" cy="2078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p:cNvPicPr>
          <p:nvPr/>
        </p:nvPicPr>
        <p:blipFill>
          <a:blip r:embed="rId1"/>
          <a:stretch>
            <a:fillRect/>
          </a:stretch>
        </p:blipFill>
        <p:spPr>
          <a:xfrm>
            <a:off x="5746750" y="2494280"/>
            <a:ext cx="5181600" cy="3775075"/>
          </a:xfrm>
          <a:prstGeom prst="rect">
            <a:avLst/>
          </a:prstGeom>
          <a:noFill/>
          <a:ln w="9525">
            <a:noFill/>
          </a:ln>
        </p:spPr>
      </p:pic>
      <p:sp>
        <p:nvSpPr>
          <p:cNvPr id="4099" name="标题 4098"/>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内容</a:t>
            </a:r>
            <a:endParaRPr lang="zh-CN" altLang="en-US" dirty="0"/>
          </a:p>
        </p:txBody>
      </p:sp>
      <p:sp>
        <p:nvSpPr>
          <p:cNvPr id="4100" name="文本占位符 4099"/>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卷积神经网络（</a:t>
            </a:r>
            <a:r>
              <a:rPr lang="zh-CN" altLang="en-US" dirty="0">
                <a:ea typeface="宋体" panose="02010600030101010101" pitchFamily="2" charset="-122"/>
                <a:sym typeface="+mn-ea"/>
              </a:rPr>
              <a:t>Convolutional Neural Network, CNN）</a:t>
            </a:r>
            <a:endParaRPr lang="zh-CN" altLang="en-US" dirty="0">
              <a:ea typeface="宋体" panose="02010600030101010101" pitchFamily="2" charset="-122"/>
              <a:sym typeface="+mn-ea"/>
            </a:endParaRPr>
          </a:p>
          <a:p>
            <a:endParaRPr lang="zh-CN" altLang="en-US" dirty="0"/>
          </a:p>
          <a:p>
            <a:r>
              <a:rPr lang="en-US" altLang="zh-CN" dirty="0">
                <a:ea typeface="宋体" panose="02010600030101010101" pitchFamily="2" charset="-122"/>
                <a:sym typeface="+mn-ea"/>
              </a:rPr>
              <a:t>CNN</a:t>
            </a:r>
            <a:r>
              <a:rPr lang="zh-CN" altLang="en-US" dirty="0">
                <a:ea typeface="宋体" panose="02010600030101010101" pitchFamily="2" charset="-122"/>
                <a:sym typeface="+mn-ea"/>
              </a:rPr>
              <a:t>实例</a:t>
            </a:r>
            <a:endParaRPr lang="zh-CN" altLang="en-US" dirty="0">
              <a:ea typeface="宋体" panose="02010600030101010101" pitchFamily="2" charset="-122"/>
              <a:sym typeface="+mn-ea"/>
            </a:endParaRPr>
          </a:p>
          <a:p>
            <a:endParaRPr lang="zh-CN" altLang="en-US" dirty="0">
              <a:ea typeface="宋体" panose="02010600030101010101" pitchFamily="2" charset="-122"/>
              <a:sym typeface="+mn-ea"/>
            </a:endParaRPr>
          </a:p>
          <a:p>
            <a:r>
              <a:rPr lang="zh-CN" altLang="en-US" dirty="0">
                <a:ea typeface="宋体" panose="02010600030101010101" pitchFamily="2" charset="-122"/>
                <a:sym typeface="+mn-ea"/>
              </a:rPr>
              <a:t>图像数据应用</a:t>
            </a:r>
            <a:endParaRPr lang="zh-CN" altLang="en-US" dirty="0">
              <a:ea typeface="宋体" panose="02010600030101010101" pitchFamily="2" charset="-122"/>
              <a:sym typeface="+mn-ea"/>
            </a:endParaRPr>
          </a:p>
          <a:p>
            <a:endParaRPr lang="zh-CN" altLang="en-US" dirty="0">
              <a:ea typeface="宋体" panose="02010600030101010101" pitchFamily="2" charset="-122"/>
              <a:sym typeface="+mn-ea"/>
            </a:endParaRPr>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a:sym typeface="+mn-ea"/>
              </a:rPr>
              <a:t>输入与输出的尺寸关系</a:t>
            </a:r>
            <a:r>
              <a:rPr lang="en-US" altLang="zh-CN"/>
              <a:t> </a:t>
            </a:r>
            <a:endParaRPr lang="en-US" altLang="zh-CN"/>
          </a:p>
        </p:txBody>
      </p:sp>
      <p:pic>
        <p:nvPicPr>
          <p:cNvPr id="4" name="图片 3"/>
          <p:cNvPicPr>
            <a:picLocks noChangeAspect="1"/>
          </p:cNvPicPr>
          <p:nvPr/>
        </p:nvPicPr>
        <p:blipFill>
          <a:blip r:embed="rId1"/>
          <a:stretch>
            <a:fillRect/>
          </a:stretch>
        </p:blipFill>
        <p:spPr>
          <a:xfrm>
            <a:off x="2155190" y="2390140"/>
            <a:ext cx="7557135" cy="32689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单层卷积网络</a:t>
            </a:r>
            <a:endParaRPr lang="zh-CN" altLang="en-US"/>
          </a:p>
        </p:txBody>
      </p:sp>
      <p:sp>
        <p:nvSpPr>
          <p:cNvPr id="3" name="内容占位符 2"/>
          <p:cNvSpPr>
            <a:spLocks noGrp="1"/>
          </p:cNvSpPr>
          <p:nvPr>
            <p:ph idx="1"/>
          </p:nvPr>
        </p:nvSpPr>
        <p:spPr>
          <a:xfrm>
            <a:off x="406400" y="1397000"/>
            <a:ext cx="11379200" cy="4729163"/>
          </a:xfrm>
        </p:spPr>
        <p:txBody>
          <a:bodyPr/>
          <a:p>
            <a:r>
              <a:rPr lang="zh-CN" altLang="en-US"/>
              <a:t>每一个卷积核的输出对应一个实数b（偏差），然后在进行激活函数的非线性转换得到输出</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参数数量？</a:t>
            </a:r>
            <a:endParaRPr lang="zh-CN" altLang="en-US"/>
          </a:p>
        </p:txBody>
      </p:sp>
      <p:pic>
        <p:nvPicPr>
          <p:cNvPr id="5" name="图片 4"/>
          <p:cNvPicPr>
            <a:picLocks noChangeAspect="1"/>
          </p:cNvPicPr>
          <p:nvPr/>
        </p:nvPicPr>
        <p:blipFill>
          <a:blip r:embed="rId1"/>
          <a:stretch>
            <a:fillRect/>
          </a:stretch>
        </p:blipFill>
        <p:spPr>
          <a:xfrm>
            <a:off x="1727200" y="2625725"/>
            <a:ext cx="3874770" cy="2853055"/>
          </a:xfrm>
          <a:prstGeom prst="rect">
            <a:avLst/>
          </a:prstGeom>
        </p:spPr>
      </p:pic>
      <p:cxnSp>
        <p:nvCxnSpPr>
          <p:cNvPr id="6" name="直接箭头连接符 5"/>
          <p:cNvCxnSpPr/>
          <p:nvPr/>
        </p:nvCxnSpPr>
        <p:spPr>
          <a:xfrm>
            <a:off x="5671820" y="3350895"/>
            <a:ext cx="652780" cy="190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5671820" y="4679315"/>
            <a:ext cx="652780" cy="190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8976995" y="3342005"/>
            <a:ext cx="652780" cy="190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8976995" y="4688205"/>
            <a:ext cx="652780" cy="190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2"/>
          <a:stretch>
            <a:fillRect/>
          </a:stretch>
        </p:blipFill>
        <p:spPr>
          <a:xfrm>
            <a:off x="9999345" y="2625725"/>
            <a:ext cx="1311910" cy="1294765"/>
          </a:xfrm>
          <a:prstGeom prst="rect">
            <a:avLst/>
          </a:prstGeom>
        </p:spPr>
      </p:pic>
      <p:pic>
        <p:nvPicPr>
          <p:cNvPr id="13" name="图片 12"/>
          <p:cNvPicPr>
            <a:picLocks noChangeAspect="1"/>
          </p:cNvPicPr>
          <p:nvPr/>
        </p:nvPicPr>
        <p:blipFill>
          <a:blip r:embed="rId2"/>
          <a:stretch>
            <a:fillRect/>
          </a:stretch>
        </p:blipFill>
        <p:spPr>
          <a:xfrm>
            <a:off x="9999345" y="4128770"/>
            <a:ext cx="1311910" cy="1294765"/>
          </a:xfrm>
          <a:prstGeom prst="rect">
            <a:avLst/>
          </a:prstGeom>
        </p:spPr>
      </p:pic>
      <p:pic>
        <p:nvPicPr>
          <p:cNvPr id="14" name="图片 13"/>
          <p:cNvPicPr>
            <a:picLocks noChangeAspect="1"/>
          </p:cNvPicPr>
          <p:nvPr/>
        </p:nvPicPr>
        <p:blipFill>
          <a:blip r:embed="rId2"/>
          <a:stretch>
            <a:fillRect/>
          </a:stretch>
        </p:blipFill>
        <p:spPr>
          <a:xfrm>
            <a:off x="6967220" y="2761615"/>
            <a:ext cx="1037590" cy="1023620"/>
          </a:xfrm>
          <a:prstGeom prst="rect">
            <a:avLst/>
          </a:prstGeom>
        </p:spPr>
      </p:pic>
      <p:graphicFrame>
        <p:nvGraphicFramePr>
          <p:cNvPr id="15" name="对象 14">
            <a:hlinkClick r:id="" action="ppaction://ole?verb="/>
          </p:cNvPr>
          <p:cNvGraphicFramePr>
            <a:graphicFrameLocks noChangeAspect="1"/>
          </p:cNvGraphicFramePr>
          <p:nvPr/>
        </p:nvGraphicFramePr>
        <p:xfrm>
          <a:off x="6478270" y="3084513"/>
          <a:ext cx="2345055" cy="535305"/>
        </p:xfrm>
        <a:graphic>
          <a:graphicData uri="http://schemas.openxmlformats.org/presentationml/2006/ole">
            <mc:AlternateContent xmlns:mc="http://schemas.openxmlformats.org/markup-compatibility/2006">
              <mc:Choice xmlns:v="urn:schemas-microsoft-com:vml" Requires="v">
                <p:oleObj spid="_x0000_s2049" name="" r:id="rId3" imgW="1028700" imgH="215900" progId="Equation.KSEE3">
                  <p:embed/>
                </p:oleObj>
              </mc:Choice>
              <mc:Fallback>
                <p:oleObj name="" r:id="rId3" imgW="1028700" imgH="215900" progId="Equation.KSEE3">
                  <p:embed/>
                  <p:pic>
                    <p:nvPicPr>
                      <p:cNvPr id="0" name="图片 2048"/>
                      <p:cNvPicPr/>
                      <p:nvPr/>
                    </p:nvPicPr>
                    <p:blipFill>
                      <a:blip r:embed="rId4"/>
                      <a:stretch>
                        <a:fillRect/>
                      </a:stretch>
                    </p:blipFill>
                    <p:spPr>
                      <a:xfrm>
                        <a:off x="6478270" y="3084513"/>
                        <a:ext cx="2345055" cy="535305"/>
                      </a:xfrm>
                      <a:prstGeom prst="rect">
                        <a:avLst/>
                      </a:prstGeom>
                    </p:spPr>
                  </p:pic>
                </p:oleObj>
              </mc:Fallback>
            </mc:AlternateContent>
          </a:graphicData>
        </a:graphic>
      </p:graphicFrame>
      <p:pic>
        <p:nvPicPr>
          <p:cNvPr id="18" name="图片 17"/>
          <p:cNvPicPr>
            <a:picLocks noChangeAspect="1"/>
          </p:cNvPicPr>
          <p:nvPr/>
        </p:nvPicPr>
        <p:blipFill>
          <a:blip r:embed="rId2"/>
          <a:stretch>
            <a:fillRect/>
          </a:stretch>
        </p:blipFill>
        <p:spPr>
          <a:xfrm>
            <a:off x="6967220" y="4174490"/>
            <a:ext cx="1037590" cy="1023620"/>
          </a:xfrm>
          <a:prstGeom prst="rect">
            <a:avLst/>
          </a:prstGeom>
        </p:spPr>
      </p:pic>
      <p:graphicFrame>
        <p:nvGraphicFramePr>
          <p:cNvPr id="19" name="对象 18">
            <a:hlinkClick r:id="" action="ppaction://ole?verb="/>
          </p:cNvPr>
          <p:cNvGraphicFramePr>
            <a:graphicFrameLocks noChangeAspect="1"/>
          </p:cNvGraphicFramePr>
          <p:nvPr/>
        </p:nvGraphicFramePr>
        <p:xfrm>
          <a:off x="6449060" y="4497388"/>
          <a:ext cx="2403475" cy="535305"/>
        </p:xfrm>
        <a:graphic>
          <a:graphicData uri="http://schemas.openxmlformats.org/presentationml/2006/ole">
            <mc:AlternateContent xmlns:mc="http://schemas.openxmlformats.org/markup-compatibility/2006">
              <mc:Choice xmlns:v="urn:schemas-microsoft-com:vml" Requires="v">
                <p:oleObj spid="_x0000_s20" name="" r:id="rId5" imgW="1054100" imgH="215900" progId="Equation.KSEE3">
                  <p:embed/>
                </p:oleObj>
              </mc:Choice>
              <mc:Fallback>
                <p:oleObj name="" r:id="rId5" imgW="1054100" imgH="215900" progId="Equation.KSEE3">
                  <p:embed/>
                  <p:pic>
                    <p:nvPicPr>
                      <p:cNvPr id="0" name="图片 2048"/>
                      <p:cNvPicPr/>
                      <p:nvPr/>
                    </p:nvPicPr>
                    <p:blipFill>
                      <a:blip r:embed="rId6"/>
                      <a:stretch>
                        <a:fillRect/>
                      </a:stretch>
                    </p:blipFill>
                    <p:spPr>
                      <a:xfrm>
                        <a:off x="6449060" y="4497388"/>
                        <a:ext cx="2403475" cy="535305"/>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nvGraphicFramePr>
        <p:xfrm>
          <a:off x="7941310" y="5377180"/>
          <a:ext cx="1886585" cy="557530"/>
        </p:xfrm>
        <a:graphic>
          <a:graphicData uri="http://schemas.openxmlformats.org/presentationml/2006/ole">
            <mc:AlternateContent xmlns:mc="http://schemas.openxmlformats.org/markup-compatibility/2006">
              <mc:Choice xmlns:v="urn:schemas-microsoft-com:vml" Requires="v">
                <p:oleObj spid="_x0000_s2050" name="" r:id="rId7" imgW="774065" imgH="228600" progId="Equation.KSEE3">
                  <p:embed/>
                </p:oleObj>
              </mc:Choice>
              <mc:Fallback>
                <p:oleObj name="" r:id="rId7" imgW="774065" imgH="228600" progId="Equation.KSEE3">
                  <p:embed/>
                  <p:pic>
                    <p:nvPicPr>
                      <p:cNvPr id="0" name="图片 2049"/>
                      <p:cNvPicPr/>
                      <p:nvPr/>
                    </p:nvPicPr>
                    <p:blipFill>
                      <a:blip r:embed="rId8"/>
                      <a:stretch>
                        <a:fillRect/>
                      </a:stretch>
                    </p:blipFill>
                    <p:spPr>
                      <a:xfrm>
                        <a:off x="7941310" y="5377180"/>
                        <a:ext cx="1886585" cy="557530"/>
                      </a:xfrm>
                      <a:prstGeom prst="rect">
                        <a:avLst/>
                      </a:prstGeom>
                    </p:spPr>
                  </p:pic>
                </p:oleObj>
              </mc:Fallback>
            </mc:AlternateContent>
          </a:graphicData>
        </a:graphic>
      </p:graphicFrame>
      <p:graphicFrame>
        <p:nvGraphicFramePr>
          <p:cNvPr id="22" name="对象 21">
            <a:hlinkClick r:id="" action="ppaction://ole?verb="/>
          </p:cNvPr>
          <p:cNvGraphicFramePr>
            <a:graphicFrameLocks noChangeAspect="1"/>
          </p:cNvGraphicFramePr>
          <p:nvPr/>
        </p:nvGraphicFramePr>
        <p:xfrm>
          <a:off x="2955925" y="5423535"/>
          <a:ext cx="2780030" cy="511175"/>
        </p:xfrm>
        <a:graphic>
          <a:graphicData uri="http://schemas.openxmlformats.org/presentationml/2006/ole">
            <mc:AlternateContent xmlns:mc="http://schemas.openxmlformats.org/markup-compatibility/2006">
              <mc:Choice xmlns:v="urn:schemas-microsoft-com:vml" Requires="v">
                <p:oleObj spid="_x0000_s2051" name="" r:id="rId9" imgW="1104900" imgH="203200" progId="Equation.KSEE3">
                  <p:embed/>
                </p:oleObj>
              </mc:Choice>
              <mc:Fallback>
                <p:oleObj name="" r:id="rId9" imgW="1104900" imgH="203200" progId="Equation.KSEE3">
                  <p:embed/>
                  <p:pic>
                    <p:nvPicPr>
                      <p:cNvPr id="0" name="图片 2050"/>
                      <p:cNvPicPr/>
                      <p:nvPr/>
                    </p:nvPicPr>
                    <p:blipFill>
                      <a:blip r:embed="rId10"/>
                      <a:stretch>
                        <a:fillRect/>
                      </a:stretch>
                    </p:blipFill>
                    <p:spPr>
                      <a:xfrm>
                        <a:off x="2955925" y="5423535"/>
                        <a:ext cx="2780030" cy="51117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卷积层</a:t>
            </a:r>
            <a:endParaRPr lang="zh-CN" altLang="en-US"/>
          </a:p>
        </p:txBody>
      </p:sp>
      <p:sp>
        <p:nvSpPr>
          <p:cNvPr id="3" name="内容占位符 2"/>
          <p:cNvSpPr>
            <a:spLocks noGrp="1"/>
          </p:cNvSpPr>
          <p:nvPr>
            <p:ph idx="1"/>
          </p:nvPr>
        </p:nvSpPr>
        <p:spPr/>
        <p:txBody>
          <a:bodyPr/>
          <a:p>
            <a:r>
              <a:rPr lang="en-US" altLang="zh-CN"/>
              <a:t>If layer l is a convolution layer:</a:t>
            </a:r>
            <a:endParaRPr lang="en-US" altLang="zh-CN"/>
          </a:p>
          <a:p>
            <a:endParaRPr lang="en-US" altLang="zh-CN"/>
          </a:p>
          <a:p>
            <a:endParaRPr lang="en-US" altLang="zh-CN"/>
          </a:p>
          <a:p>
            <a:endParaRPr lang="en-US" altLang="zh-CN"/>
          </a:p>
          <a:p>
            <a:endParaRPr lang="en-US" altLang="zh-CN"/>
          </a:p>
          <a:p>
            <a:r>
              <a:rPr lang="zh-CN" altLang="en-US">
                <a:ea typeface="宋体" panose="02010600030101010101" pitchFamily="2" charset="-122"/>
              </a:rPr>
              <a:t>卷积核</a:t>
            </a:r>
            <a:endParaRPr lang="zh-CN" altLang="en-US">
              <a:ea typeface="宋体" panose="02010600030101010101" pitchFamily="2" charset="-122"/>
            </a:endParaRPr>
          </a:p>
          <a:p>
            <a:r>
              <a:rPr lang="zh-CN" altLang="en-US">
                <a:ea typeface="宋体" panose="02010600030101010101" pitchFamily="2" charset="-122"/>
              </a:rPr>
              <a:t>权值</a:t>
            </a:r>
            <a:endParaRPr lang="zh-CN" altLang="en-US">
              <a:ea typeface="宋体" panose="02010600030101010101" pitchFamily="2" charset="-122"/>
            </a:endParaRPr>
          </a:p>
          <a:p>
            <a:r>
              <a:rPr lang="zh-CN" altLang="en-US">
                <a:ea typeface="宋体" panose="02010600030101010101" pitchFamily="2" charset="-122"/>
              </a:rPr>
              <a:t>偏置</a:t>
            </a:r>
            <a:endParaRPr lang="zh-CN" altLang="en-US">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1254760" y="2167255"/>
            <a:ext cx="2861310" cy="1711960"/>
          </a:xfrm>
          <a:prstGeom prst="rect">
            <a:avLst/>
          </a:prstGeom>
        </p:spPr>
      </p:pic>
      <p:graphicFrame>
        <p:nvGraphicFramePr>
          <p:cNvPr id="5" name="对象 4">
            <a:hlinkClick r:id="" action="ppaction://ole?verb="/>
          </p:cNvPr>
          <p:cNvGraphicFramePr>
            <a:graphicFrameLocks noChangeAspect="1"/>
          </p:cNvGraphicFramePr>
          <p:nvPr/>
        </p:nvGraphicFramePr>
        <p:xfrm>
          <a:off x="6071870" y="2167255"/>
          <a:ext cx="3682365" cy="2011045"/>
        </p:xfrm>
        <a:graphic>
          <a:graphicData uri="http://schemas.openxmlformats.org/presentationml/2006/ole">
            <mc:AlternateContent xmlns:mc="http://schemas.openxmlformats.org/markup-compatibility/2006">
              <mc:Choice xmlns:v="urn:schemas-microsoft-com:vml" Requires="v">
                <p:oleObj spid="_x0000_s3073" name="" r:id="rId2" imgW="1790700" imgH="977900" progId="Equation.KSEE3">
                  <p:embed/>
                </p:oleObj>
              </mc:Choice>
              <mc:Fallback>
                <p:oleObj name="" r:id="rId2" imgW="1790700" imgH="977900" progId="Equation.KSEE3">
                  <p:embed/>
                  <p:pic>
                    <p:nvPicPr>
                      <p:cNvPr id="0" name="图片 3072"/>
                      <p:cNvPicPr/>
                      <p:nvPr/>
                    </p:nvPicPr>
                    <p:blipFill>
                      <a:blip r:embed="rId3"/>
                      <a:stretch>
                        <a:fillRect/>
                      </a:stretch>
                    </p:blipFill>
                    <p:spPr>
                      <a:xfrm>
                        <a:off x="6071870" y="2167255"/>
                        <a:ext cx="3682365" cy="2011045"/>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2542540" y="4314825"/>
          <a:ext cx="2157730" cy="525780"/>
        </p:xfrm>
        <a:graphic>
          <a:graphicData uri="http://schemas.openxmlformats.org/presentationml/2006/ole">
            <mc:AlternateContent xmlns:mc="http://schemas.openxmlformats.org/markup-compatibility/2006">
              <mc:Choice xmlns:v="urn:schemas-microsoft-com:vml" Requires="v">
                <p:oleObj spid="_x0000_s3074" name="" r:id="rId4" imgW="990600" imgH="241300" progId="Equation.KSEE3">
                  <p:embed/>
                </p:oleObj>
              </mc:Choice>
              <mc:Fallback>
                <p:oleObj name="" r:id="rId4" imgW="990600" imgH="241300" progId="Equation.KSEE3">
                  <p:embed/>
                  <p:pic>
                    <p:nvPicPr>
                      <p:cNvPr id="0" name="图片 3073"/>
                      <p:cNvPicPr/>
                      <p:nvPr/>
                    </p:nvPicPr>
                    <p:blipFill>
                      <a:blip r:embed="rId5"/>
                      <a:stretch>
                        <a:fillRect/>
                      </a:stretch>
                    </p:blipFill>
                    <p:spPr>
                      <a:xfrm>
                        <a:off x="2542540" y="4314825"/>
                        <a:ext cx="2157730" cy="52578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2407920" y="5038725"/>
          <a:ext cx="2910840" cy="542290"/>
        </p:xfrm>
        <a:graphic>
          <a:graphicData uri="http://schemas.openxmlformats.org/presentationml/2006/ole">
            <mc:AlternateContent xmlns:mc="http://schemas.openxmlformats.org/markup-compatibility/2006">
              <mc:Choice xmlns:v="urn:schemas-microsoft-com:vml" Requires="v">
                <p:oleObj spid="_x0000_s3076" name="" r:id="rId6" imgW="1295400" imgH="241300" progId="Equation.KSEE3">
                  <p:embed/>
                </p:oleObj>
              </mc:Choice>
              <mc:Fallback>
                <p:oleObj name="" r:id="rId6" imgW="1295400" imgH="241300" progId="Equation.KSEE3">
                  <p:embed/>
                  <p:pic>
                    <p:nvPicPr>
                      <p:cNvPr id="0" name="图片 3075"/>
                      <p:cNvPicPr/>
                      <p:nvPr/>
                    </p:nvPicPr>
                    <p:blipFill>
                      <a:blip r:embed="rId7"/>
                      <a:stretch>
                        <a:fillRect/>
                      </a:stretch>
                    </p:blipFill>
                    <p:spPr>
                      <a:xfrm>
                        <a:off x="2407920" y="5038725"/>
                        <a:ext cx="2910840" cy="54229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2542540" y="5734685"/>
          <a:ext cx="484505" cy="511175"/>
        </p:xfrm>
        <a:graphic>
          <a:graphicData uri="http://schemas.openxmlformats.org/presentationml/2006/ole">
            <mc:AlternateContent xmlns:mc="http://schemas.openxmlformats.org/markup-compatibility/2006">
              <mc:Choice xmlns:v="urn:schemas-microsoft-com:vml" Requires="v">
                <p:oleObj spid="_x0000_s3077" name="" r:id="rId8" imgW="228600" imgH="241300" progId="Equation.KSEE3">
                  <p:embed/>
                </p:oleObj>
              </mc:Choice>
              <mc:Fallback>
                <p:oleObj name="" r:id="rId8" imgW="228600" imgH="241300" progId="Equation.KSEE3">
                  <p:embed/>
                  <p:pic>
                    <p:nvPicPr>
                      <p:cNvPr id="0" name="图片 3076"/>
                      <p:cNvPicPr/>
                      <p:nvPr/>
                    </p:nvPicPr>
                    <p:blipFill>
                      <a:blip r:embed="rId9"/>
                      <a:stretch>
                        <a:fillRect/>
                      </a:stretch>
                    </p:blipFill>
                    <p:spPr>
                      <a:xfrm>
                        <a:off x="2542540" y="5734685"/>
                        <a:ext cx="484505" cy="511175"/>
                      </a:xfrm>
                      <a:prstGeom prst="rect">
                        <a:avLst/>
                      </a:prstGeom>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简单示例</a:t>
            </a:r>
            <a:endParaRPr lang="zh-CN" altLang="en-US"/>
          </a:p>
        </p:txBody>
      </p:sp>
      <p:sp>
        <p:nvSpPr>
          <p:cNvPr id="4" name="立方体 3"/>
          <p:cNvSpPr/>
          <p:nvPr/>
        </p:nvSpPr>
        <p:spPr>
          <a:xfrm>
            <a:off x="822960" y="1894840"/>
            <a:ext cx="1515110" cy="1381125"/>
          </a:xfrm>
          <a:prstGeom prst="cube">
            <a:avLst>
              <a:gd name="adj" fmla="val 1508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5" name="对象 4">
            <a:hlinkClick r:id="" action="ppaction://ole?verb="/>
          </p:cNvPr>
          <p:cNvGraphicFramePr>
            <a:graphicFrameLocks noChangeAspect="1"/>
          </p:cNvGraphicFramePr>
          <p:nvPr/>
        </p:nvGraphicFramePr>
        <p:xfrm>
          <a:off x="1008380" y="3413760"/>
          <a:ext cx="979170" cy="267970"/>
        </p:xfrm>
        <a:graphic>
          <a:graphicData uri="http://schemas.openxmlformats.org/presentationml/2006/ole">
            <mc:AlternateContent xmlns:mc="http://schemas.openxmlformats.org/markup-compatibility/2006">
              <mc:Choice xmlns:v="urn:schemas-microsoft-com:vml" Requires="v">
                <p:oleObj spid="_x0000_s4097" name="" r:id="rId1" imgW="647700" imgH="177165" progId="Equation.KSEE3">
                  <p:embed/>
                </p:oleObj>
              </mc:Choice>
              <mc:Fallback>
                <p:oleObj name="" r:id="rId1" imgW="647700" imgH="177165" progId="Equation.KSEE3">
                  <p:embed/>
                  <p:pic>
                    <p:nvPicPr>
                      <p:cNvPr id="0" name="图片 4096"/>
                      <p:cNvPicPr/>
                      <p:nvPr/>
                    </p:nvPicPr>
                    <p:blipFill>
                      <a:blip r:embed="rId2"/>
                      <a:stretch>
                        <a:fillRect/>
                      </a:stretch>
                    </p:blipFill>
                    <p:spPr>
                      <a:xfrm>
                        <a:off x="1008380" y="3413760"/>
                        <a:ext cx="979170" cy="267970"/>
                      </a:xfrm>
                      <a:prstGeom prst="rect">
                        <a:avLst/>
                      </a:prstGeom>
                    </p:spPr>
                  </p:pic>
                </p:oleObj>
              </mc:Fallback>
            </mc:AlternateContent>
          </a:graphicData>
        </a:graphic>
      </p:graphicFrame>
      <p:cxnSp>
        <p:nvCxnSpPr>
          <p:cNvPr id="7" name="直接箭头连接符 6"/>
          <p:cNvCxnSpPr/>
          <p:nvPr/>
        </p:nvCxnSpPr>
        <p:spPr>
          <a:xfrm>
            <a:off x="2599055" y="2590800"/>
            <a:ext cx="47815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立方体 7"/>
          <p:cNvSpPr/>
          <p:nvPr/>
        </p:nvSpPr>
        <p:spPr>
          <a:xfrm>
            <a:off x="3338195" y="1981200"/>
            <a:ext cx="1221740" cy="1219200"/>
          </a:xfrm>
          <a:prstGeom prst="cube">
            <a:avLst>
              <a:gd name="adj" fmla="val 2679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9" name="对象 8">
            <a:hlinkClick r:id="" action="ppaction://ole?verb="/>
          </p:cNvPr>
          <p:cNvGraphicFramePr>
            <a:graphicFrameLocks noChangeAspect="1"/>
          </p:cNvGraphicFramePr>
          <p:nvPr/>
        </p:nvGraphicFramePr>
        <p:xfrm>
          <a:off x="2462530" y="2590800"/>
          <a:ext cx="750570" cy="1421765"/>
        </p:xfrm>
        <a:graphic>
          <a:graphicData uri="http://schemas.openxmlformats.org/presentationml/2006/ole">
            <mc:AlternateContent xmlns:mc="http://schemas.openxmlformats.org/markup-compatibility/2006">
              <mc:Choice xmlns:v="urn:schemas-microsoft-com:vml" Requires="v">
                <p:oleObj spid="_x0000_s4098" name="" r:id="rId3" imgW="482600" imgH="914400" progId="Equation.KSEE3">
                  <p:embed/>
                </p:oleObj>
              </mc:Choice>
              <mc:Fallback>
                <p:oleObj name="" r:id="rId3" imgW="482600" imgH="914400" progId="Equation.KSEE3">
                  <p:embed/>
                  <p:pic>
                    <p:nvPicPr>
                      <p:cNvPr id="0" name="图片 4097"/>
                      <p:cNvPicPr/>
                      <p:nvPr/>
                    </p:nvPicPr>
                    <p:blipFill>
                      <a:blip r:embed="rId4"/>
                      <a:stretch>
                        <a:fillRect/>
                      </a:stretch>
                    </p:blipFill>
                    <p:spPr>
                      <a:xfrm>
                        <a:off x="2462530" y="2590800"/>
                        <a:ext cx="750570" cy="1421765"/>
                      </a:xfrm>
                      <a:prstGeom prst="rect">
                        <a:avLst/>
                      </a:prstGeom>
                    </p:spPr>
                  </p:pic>
                </p:oleObj>
              </mc:Fallback>
            </mc:AlternateContent>
          </a:graphicData>
        </a:graphic>
      </p:graphicFrame>
      <p:cxnSp>
        <p:nvCxnSpPr>
          <p:cNvPr id="10" name="直接箭头连接符 9"/>
          <p:cNvCxnSpPr/>
          <p:nvPr/>
        </p:nvCxnSpPr>
        <p:spPr>
          <a:xfrm>
            <a:off x="4860925" y="2462530"/>
            <a:ext cx="47815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1" name="对象 10">
            <a:hlinkClick r:id="" action="ppaction://ole?verb="/>
          </p:cNvPr>
          <p:cNvGraphicFramePr>
            <a:graphicFrameLocks noChangeAspect="1"/>
          </p:cNvGraphicFramePr>
          <p:nvPr/>
        </p:nvGraphicFramePr>
        <p:xfrm>
          <a:off x="4704398" y="2462530"/>
          <a:ext cx="790575" cy="1421765"/>
        </p:xfrm>
        <a:graphic>
          <a:graphicData uri="http://schemas.openxmlformats.org/presentationml/2006/ole">
            <mc:AlternateContent xmlns:mc="http://schemas.openxmlformats.org/markup-compatibility/2006">
              <mc:Choice xmlns:v="urn:schemas-microsoft-com:vml" Requires="v">
                <p:oleObj spid="_x0000_s4098" name="" r:id="rId5" imgW="508000" imgH="914400" progId="Equation.KSEE3">
                  <p:embed/>
                </p:oleObj>
              </mc:Choice>
              <mc:Fallback>
                <p:oleObj name="" r:id="rId5" imgW="508000" imgH="914400" progId="Equation.KSEE3">
                  <p:embed/>
                  <p:pic>
                    <p:nvPicPr>
                      <p:cNvPr id="0" name="图片 4097"/>
                      <p:cNvPicPr/>
                      <p:nvPr/>
                    </p:nvPicPr>
                    <p:blipFill>
                      <a:blip r:embed="rId6"/>
                      <a:stretch>
                        <a:fillRect/>
                      </a:stretch>
                    </p:blipFill>
                    <p:spPr>
                      <a:xfrm>
                        <a:off x="4704398" y="2462530"/>
                        <a:ext cx="790575" cy="1421765"/>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3280410" y="3413760"/>
          <a:ext cx="1094740" cy="267970"/>
        </p:xfrm>
        <a:graphic>
          <a:graphicData uri="http://schemas.openxmlformats.org/presentationml/2006/ole">
            <mc:AlternateContent xmlns:mc="http://schemas.openxmlformats.org/markup-compatibility/2006">
              <mc:Choice xmlns:v="urn:schemas-microsoft-com:vml" Requires="v">
                <p:oleObj spid="_x0000_s4097" name="" r:id="rId7" imgW="723900" imgH="177165" progId="Equation.KSEE3">
                  <p:embed/>
                </p:oleObj>
              </mc:Choice>
              <mc:Fallback>
                <p:oleObj name="" r:id="rId7" imgW="723900" imgH="177165" progId="Equation.KSEE3">
                  <p:embed/>
                  <p:pic>
                    <p:nvPicPr>
                      <p:cNvPr id="0" name="图片 4096"/>
                      <p:cNvPicPr/>
                      <p:nvPr/>
                    </p:nvPicPr>
                    <p:blipFill>
                      <a:blip r:embed="rId8"/>
                      <a:stretch>
                        <a:fillRect/>
                      </a:stretch>
                    </p:blipFill>
                    <p:spPr>
                      <a:xfrm>
                        <a:off x="3280410" y="3413760"/>
                        <a:ext cx="1094740" cy="267970"/>
                      </a:xfrm>
                      <a:prstGeom prst="rect">
                        <a:avLst/>
                      </a:prstGeom>
                    </p:spPr>
                  </p:pic>
                </p:oleObj>
              </mc:Fallback>
            </mc:AlternateContent>
          </a:graphicData>
        </a:graphic>
      </p:graphicFrame>
      <p:sp>
        <p:nvSpPr>
          <p:cNvPr id="13" name="立方体 12"/>
          <p:cNvSpPr/>
          <p:nvPr/>
        </p:nvSpPr>
        <p:spPr>
          <a:xfrm>
            <a:off x="5948680" y="1894840"/>
            <a:ext cx="1471930" cy="1371600"/>
          </a:xfrm>
          <a:prstGeom prst="cube">
            <a:avLst>
              <a:gd name="adj" fmla="val 53703"/>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14" name="对象 13">
            <a:hlinkClick r:id="" action="ppaction://ole?verb="/>
          </p:cNvPr>
          <p:cNvGraphicFramePr>
            <a:graphicFrameLocks noChangeAspect="1"/>
          </p:cNvGraphicFramePr>
          <p:nvPr/>
        </p:nvGraphicFramePr>
        <p:xfrm>
          <a:off x="5835333" y="3413760"/>
          <a:ext cx="1076325" cy="267970"/>
        </p:xfrm>
        <a:graphic>
          <a:graphicData uri="http://schemas.openxmlformats.org/presentationml/2006/ole">
            <mc:AlternateContent xmlns:mc="http://schemas.openxmlformats.org/markup-compatibility/2006">
              <mc:Choice xmlns:v="urn:schemas-microsoft-com:vml" Requires="v">
                <p:oleObj spid="_x0000_s15" name="" r:id="rId9" imgW="711200" imgH="177165" progId="Equation.KSEE3">
                  <p:embed/>
                </p:oleObj>
              </mc:Choice>
              <mc:Fallback>
                <p:oleObj name="" r:id="rId9" imgW="711200" imgH="177165" progId="Equation.KSEE3">
                  <p:embed/>
                  <p:pic>
                    <p:nvPicPr>
                      <p:cNvPr id="0" name="图片 4096"/>
                      <p:cNvPicPr/>
                      <p:nvPr/>
                    </p:nvPicPr>
                    <p:blipFill>
                      <a:blip r:embed="rId10"/>
                      <a:stretch>
                        <a:fillRect/>
                      </a:stretch>
                    </p:blipFill>
                    <p:spPr>
                      <a:xfrm>
                        <a:off x="5835333" y="3413760"/>
                        <a:ext cx="1076325" cy="267970"/>
                      </a:xfrm>
                      <a:prstGeom prst="rect">
                        <a:avLst/>
                      </a:prstGeom>
                    </p:spPr>
                  </p:pic>
                </p:oleObj>
              </mc:Fallback>
            </mc:AlternateContent>
          </a:graphicData>
        </a:graphic>
      </p:graphicFrame>
      <p:cxnSp>
        <p:nvCxnSpPr>
          <p:cNvPr id="16" name="直接箭头连接符 15"/>
          <p:cNvCxnSpPr/>
          <p:nvPr/>
        </p:nvCxnSpPr>
        <p:spPr>
          <a:xfrm>
            <a:off x="7873365" y="2352675"/>
            <a:ext cx="47815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7" name="对象 16">
            <a:hlinkClick r:id="" action="ppaction://ole?verb="/>
          </p:cNvPr>
          <p:cNvGraphicFramePr>
            <a:graphicFrameLocks noChangeAspect="1"/>
          </p:cNvGraphicFramePr>
          <p:nvPr/>
        </p:nvGraphicFramePr>
        <p:xfrm>
          <a:off x="7726681" y="2352675"/>
          <a:ext cx="770890" cy="1421765"/>
        </p:xfrm>
        <a:graphic>
          <a:graphicData uri="http://schemas.openxmlformats.org/presentationml/2006/ole">
            <mc:AlternateContent xmlns:mc="http://schemas.openxmlformats.org/markup-compatibility/2006">
              <mc:Choice xmlns:v="urn:schemas-microsoft-com:vml" Requires="v">
                <p:oleObj spid="_x0000_s18" name="" r:id="rId11" imgW="495300" imgH="914400" progId="Equation.KSEE3">
                  <p:embed/>
                </p:oleObj>
              </mc:Choice>
              <mc:Fallback>
                <p:oleObj name="" r:id="rId11" imgW="495300" imgH="914400" progId="Equation.KSEE3">
                  <p:embed/>
                  <p:pic>
                    <p:nvPicPr>
                      <p:cNvPr id="0" name="图片 4097"/>
                      <p:cNvPicPr/>
                      <p:nvPr/>
                    </p:nvPicPr>
                    <p:blipFill>
                      <a:blip r:embed="rId12"/>
                      <a:stretch>
                        <a:fillRect/>
                      </a:stretch>
                    </p:blipFill>
                    <p:spPr>
                      <a:xfrm>
                        <a:off x="7726681" y="2352675"/>
                        <a:ext cx="770890" cy="1421765"/>
                      </a:xfrm>
                      <a:prstGeom prst="rect">
                        <a:avLst/>
                      </a:prstGeom>
                    </p:spPr>
                  </p:pic>
                </p:oleObj>
              </mc:Fallback>
            </mc:AlternateContent>
          </a:graphicData>
        </a:graphic>
      </p:graphicFrame>
      <p:sp>
        <p:nvSpPr>
          <p:cNvPr id="19" name="立方体 18"/>
          <p:cNvSpPr/>
          <p:nvPr/>
        </p:nvSpPr>
        <p:spPr>
          <a:xfrm>
            <a:off x="8845550" y="1686560"/>
            <a:ext cx="1600835" cy="1552575"/>
          </a:xfrm>
          <a:prstGeom prst="cube">
            <a:avLst>
              <a:gd name="adj" fmla="val 76398"/>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20" name="对象 19">
            <a:hlinkClick r:id="" action="ppaction://ole?verb="/>
          </p:cNvPr>
          <p:cNvGraphicFramePr>
            <a:graphicFrameLocks noChangeAspect="1"/>
          </p:cNvGraphicFramePr>
          <p:nvPr/>
        </p:nvGraphicFramePr>
        <p:xfrm>
          <a:off x="8931910" y="3413760"/>
          <a:ext cx="883920" cy="267970"/>
        </p:xfrm>
        <a:graphic>
          <a:graphicData uri="http://schemas.openxmlformats.org/presentationml/2006/ole">
            <mc:AlternateContent xmlns:mc="http://schemas.openxmlformats.org/markup-compatibility/2006">
              <mc:Choice xmlns:v="urn:schemas-microsoft-com:vml" Requires="v">
                <p:oleObj spid="_x0000_s21" name="" r:id="rId13" imgW="584200" imgH="177165" progId="Equation.KSEE3">
                  <p:embed/>
                </p:oleObj>
              </mc:Choice>
              <mc:Fallback>
                <p:oleObj name="" r:id="rId13" imgW="584200" imgH="177165" progId="Equation.KSEE3">
                  <p:embed/>
                  <p:pic>
                    <p:nvPicPr>
                      <p:cNvPr id="0" name="图片 4096"/>
                      <p:cNvPicPr/>
                      <p:nvPr/>
                    </p:nvPicPr>
                    <p:blipFill>
                      <a:blip r:embed="rId14"/>
                      <a:stretch>
                        <a:fillRect/>
                      </a:stretch>
                    </p:blipFill>
                    <p:spPr>
                      <a:xfrm>
                        <a:off x="8931910" y="3413760"/>
                        <a:ext cx="883920" cy="267970"/>
                      </a:xfrm>
                      <a:prstGeom prst="rect">
                        <a:avLst/>
                      </a:prstGeom>
                    </p:spPr>
                  </p:pic>
                </p:oleObj>
              </mc:Fallback>
            </mc:AlternateContent>
          </a:graphicData>
        </a:graphic>
      </p:graphicFrame>
      <p:cxnSp>
        <p:nvCxnSpPr>
          <p:cNvPr id="23" name="直接箭头连接符 22"/>
          <p:cNvCxnSpPr/>
          <p:nvPr/>
        </p:nvCxnSpPr>
        <p:spPr>
          <a:xfrm flipH="1">
            <a:off x="6019800" y="3863340"/>
            <a:ext cx="3259455" cy="7086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5995670" y="4800600"/>
            <a:ext cx="152400" cy="152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nvSpPr>
        <p:spPr>
          <a:xfrm>
            <a:off x="5995670" y="5078730"/>
            <a:ext cx="152400" cy="152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椭圆 25"/>
          <p:cNvSpPr/>
          <p:nvPr/>
        </p:nvSpPr>
        <p:spPr>
          <a:xfrm>
            <a:off x="5995670" y="5380990"/>
            <a:ext cx="152400" cy="152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椭圆 26"/>
          <p:cNvSpPr/>
          <p:nvPr/>
        </p:nvSpPr>
        <p:spPr>
          <a:xfrm>
            <a:off x="5995670" y="6252845"/>
            <a:ext cx="152400" cy="152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29" name="对象 28">
            <a:hlinkClick r:id="" action="ppaction://ole?verb="/>
          </p:cNvPr>
          <p:cNvGraphicFramePr>
            <a:graphicFrameLocks noChangeAspect="1"/>
          </p:cNvGraphicFramePr>
          <p:nvPr/>
        </p:nvGraphicFramePr>
        <p:xfrm>
          <a:off x="5958205" y="5557520"/>
          <a:ext cx="249555" cy="624205"/>
        </p:xfrm>
        <a:graphic>
          <a:graphicData uri="http://schemas.openxmlformats.org/presentationml/2006/ole">
            <mc:AlternateContent xmlns:mc="http://schemas.openxmlformats.org/markup-compatibility/2006">
              <mc:Choice xmlns:v="urn:schemas-microsoft-com:vml" Requires="v">
                <p:oleObj spid="_x0000_s4099" name="" r:id="rId15" imgW="76200" imgH="190500" progId="Equation.KSEE3">
                  <p:embed/>
                </p:oleObj>
              </mc:Choice>
              <mc:Fallback>
                <p:oleObj name="" r:id="rId15" imgW="76200" imgH="190500" progId="Equation.KSEE3">
                  <p:embed/>
                  <p:pic>
                    <p:nvPicPr>
                      <p:cNvPr id="0" name="图片 4098"/>
                      <p:cNvPicPr/>
                      <p:nvPr/>
                    </p:nvPicPr>
                    <p:blipFill>
                      <a:blip r:embed="rId16"/>
                      <a:stretch>
                        <a:fillRect/>
                      </a:stretch>
                    </p:blipFill>
                    <p:spPr>
                      <a:xfrm>
                        <a:off x="5958205" y="5557520"/>
                        <a:ext cx="249555" cy="624205"/>
                      </a:xfrm>
                      <a:prstGeom prst="rect">
                        <a:avLst/>
                      </a:prstGeom>
                    </p:spPr>
                  </p:pic>
                </p:oleObj>
              </mc:Fallback>
            </mc:AlternateContent>
          </a:graphicData>
        </a:graphic>
      </p:graphicFrame>
      <p:sp>
        <p:nvSpPr>
          <p:cNvPr id="30" name="椭圆 29"/>
          <p:cNvSpPr/>
          <p:nvPr/>
        </p:nvSpPr>
        <p:spPr>
          <a:xfrm>
            <a:off x="7391400" y="5257800"/>
            <a:ext cx="381000" cy="381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1" name="直接箭头连接符 30"/>
          <p:cNvCxnSpPr>
            <a:stCxn id="30" idx="6"/>
          </p:cNvCxnSpPr>
          <p:nvPr/>
        </p:nvCxnSpPr>
        <p:spPr>
          <a:xfrm flipV="1">
            <a:off x="7772400" y="5410200"/>
            <a:ext cx="762000" cy="3810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2" name="直接箭头连接符 31"/>
          <p:cNvCxnSpPr>
            <a:stCxn id="24" idx="6"/>
            <a:endCxn id="30" idx="1"/>
          </p:cNvCxnSpPr>
          <p:nvPr/>
        </p:nvCxnSpPr>
        <p:spPr>
          <a:xfrm>
            <a:off x="6148070" y="4876800"/>
            <a:ext cx="1299210" cy="436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6"/>
            <a:endCxn id="30" idx="2"/>
          </p:cNvCxnSpPr>
          <p:nvPr/>
        </p:nvCxnSpPr>
        <p:spPr>
          <a:xfrm>
            <a:off x="6148070" y="5154930"/>
            <a:ext cx="1243330" cy="29337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4" name="直接箭头连接符 33"/>
          <p:cNvCxnSpPr>
            <a:stCxn id="26" idx="6"/>
            <a:endCxn id="30" idx="2"/>
          </p:cNvCxnSpPr>
          <p:nvPr/>
        </p:nvCxnSpPr>
        <p:spPr>
          <a:xfrm flipV="1">
            <a:off x="6148070" y="5448300"/>
            <a:ext cx="1243330" cy="889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5" name="直接箭头连接符 34"/>
          <p:cNvCxnSpPr>
            <a:stCxn id="27" idx="6"/>
          </p:cNvCxnSpPr>
          <p:nvPr/>
        </p:nvCxnSpPr>
        <p:spPr>
          <a:xfrm flipV="1">
            <a:off x="6148070" y="5486400"/>
            <a:ext cx="1243330" cy="84264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graphicFrame>
        <p:nvGraphicFramePr>
          <p:cNvPr id="36" name="对象 35">
            <a:hlinkClick r:id="" action="ppaction://ole?verb="/>
          </p:cNvPr>
          <p:cNvGraphicFramePr>
            <a:graphicFrameLocks noChangeAspect="1"/>
          </p:cNvGraphicFramePr>
          <p:nvPr/>
        </p:nvGraphicFramePr>
        <p:xfrm>
          <a:off x="4965065" y="5785485"/>
          <a:ext cx="870585" cy="467360"/>
        </p:xfrm>
        <a:graphic>
          <a:graphicData uri="http://schemas.openxmlformats.org/presentationml/2006/ole">
            <mc:AlternateContent xmlns:mc="http://schemas.openxmlformats.org/markup-compatibility/2006">
              <mc:Choice xmlns:v="urn:schemas-microsoft-com:vml" Requires="v">
                <p:oleObj spid="_x0000_s4100" name="" r:id="rId17" imgW="330200" imgH="177165" progId="Equation.KSEE3">
                  <p:embed/>
                </p:oleObj>
              </mc:Choice>
              <mc:Fallback>
                <p:oleObj name="" r:id="rId17" imgW="330200" imgH="177165" progId="Equation.KSEE3">
                  <p:embed/>
                  <p:pic>
                    <p:nvPicPr>
                      <p:cNvPr id="0" name="图片 4099"/>
                      <p:cNvPicPr/>
                      <p:nvPr/>
                    </p:nvPicPr>
                    <p:blipFill>
                      <a:blip r:embed="rId18"/>
                      <a:stretch>
                        <a:fillRect/>
                      </a:stretch>
                    </p:blipFill>
                    <p:spPr>
                      <a:xfrm>
                        <a:off x="4965065" y="5785485"/>
                        <a:ext cx="870585" cy="467360"/>
                      </a:xfrm>
                      <a:prstGeom prst="rect">
                        <a:avLst/>
                      </a:prstGeom>
                    </p:spPr>
                  </p:pic>
                </p:oleObj>
              </mc:Fallback>
            </mc:AlternateContent>
          </a:graphicData>
        </a:graphic>
      </p:graphicFrame>
      <p:graphicFrame>
        <p:nvGraphicFramePr>
          <p:cNvPr id="37" name="对象 36">
            <a:hlinkClick r:id="" action="ppaction://ole?verb="/>
          </p:cNvPr>
          <p:cNvGraphicFramePr>
            <a:graphicFrameLocks noChangeAspect="1"/>
          </p:cNvGraphicFramePr>
          <p:nvPr/>
        </p:nvGraphicFramePr>
        <p:xfrm>
          <a:off x="8534400" y="5140325"/>
          <a:ext cx="397510" cy="578485"/>
        </p:xfrm>
        <a:graphic>
          <a:graphicData uri="http://schemas.openxmlformats.org/presentationml/2006/ole">
            <mc:AlternateContent xmlns:mc="http://schemas.openxmlformats.org/markup-compatibility/2006">
              <mc:Choice xmlns:v="urn:schemas-microsoft-com:vml" Requires="v">
                <p:oleObj spid="_x0000_s4101" name="" r:id="rId19" imgW="139700" imgH="203200" progId="Equation.KSEE3">
                  <p:embed/>
                </p:oleObj>
              </mc:Choice>
              <mc:Fallback>
                <p:oleObj name="" r:id="rId19" imgW="139700" imgH="203200" progId="Equation.KSEE3">
                  <p:embed/>
                  <p:pic>
                    <p:nvPicPr>
                      <p:cNvPr id="0" name="图片 4100"/>
                      <p:cNvPicPr/>
                      <p:nvPr/>
                    </p:nvPicPr>
                    <p:blipFill>
                      <a:blip r:embed="rId20"/>
                      <a:stretch>
                        <a:fillRect/>
                      </a:stretch>
                    </p:blipFill>
                    <p:spPr>
                      <a:xfrm>
                        <a:off x="8534400" y="5140325"/>
                        <a:ext cx="397510" cy="578485"/>
                      </a:xfrm>
                      <a:prstGeom prst="rect">
                        <a:avLst/>
                      </a:prstGeom>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Pooling池化</a:t>
            </a:r>
            <a:endParaRPr lang="zh-CN" altLang="en-US" dirty="0"/>
          </a:p>
        </p:txBody>
      </p:sp>
      <p:sp>
        <p:nvSpPr>
          <p:cNvPr id="18435" name="文本占位符 18434"/>
          <p:cNvSpPr>
            <a:spLocks noGrp="1"/>
          </p:cNvSpPr>
          <p:nvPr>
            <p:ph type="body" idx="1"/>
          </p:nvPr>
        </p:nvSpPr>
        <p:spPr/>
        <p:txBody>
          <a:bodyPr vert="horz" wrap="square" lIns="91436" tIns="45718" rIns="91436" bIns="45718" anchor="t"/>
          <a:lstStyle/>
          <a:p>
            <a:pPr algn="l"/>
            <a:r>
              <a:rPr lang="zh-CN" altLang="en-US" dirty="0">
                <a:ea typeface="宋体" panose="02010600030101010101" pitchFamily="2" charset="-122"/>
              </a:rPr>
              <a:t>通过卷积获得了特征之后，下一步利用这些特征去做分类。</a:t>
            </a:r>
            <a:endParaRPr lang="zh-CN" altLang="en-US" dirty="0">
              <a:ea typeface="宋体" panose="02010600030101010101" pitchFamily="2" charset="-122"/>
            </a:endParaRPr>
          </a:p>
          <a:p>
            <a:pPr lvl="1" algn="l"/>
            <a:r>
              <a:rPr lang="zh-CN" altLang="en-US"/>
              <a:t>使用卷积时是利用了图像的“静态”特征</a:t>
            </a:r>
            <a:endParaRPr lang="zh-CN" altLang="en-US"/>
          </a:p>
          <a:p>
            <a:pPr lvl="1" algn="l"/>
            <a:r>
              <a:rPr lang="zh-CN" altLang="en-US"/>
              <a:t>Pooling, 对不同位置的特征进行聚合统计</a:t>
            </a:r>
            <a:endParaRPr lang="zh-CN" altLang="en-US"/>
          </a:p>
          <a:p>
            <a:pPr algn="l"/>
            <a:r>
              <a:rPr lang="zh-CN" altLang="en-US" dirty="0">
                <a:ea typeface="宋体" panose="02010600030101010101" pitchFamily="2" charset="-122"/>
              </a:rPr>
              <a:t>子采样</a:t>
            </a:r>
            <a:endParaRPr lang="zh-CN" altLang="en-US" dirty="0">
              <a:ea typeface="宋体" panose="02010600030101010101" pitchFamily="2" charset="-122"/>
            </a:endParaRPr>
          </a:p>
          <a:p>
            <a:pPr lvl="1" algn="l"/>
            <a:r>
              <a:rPr lang="zh-CN" altLang="en-US"/>
              <a:t>Average pool</a:t>
            </a:r>
            <a:endParaRPr lang="zh-CN" altLang="en-US"/>
          </a:p>
          <a:p>
            <a:pPr lvl="1" algn="l"/>
            <a:endParaRPr lang="zh-CN" altLang="en-US"/>
          </a:p>
          <a:p>
            <a:pPr lvl="1" algn="l"/>
            <a:r>
              <a:rPr lang="zh-CN" altLang="en-US"/>
              <a:t>Max pool</a:t>
            </a:r>
            <a:endParaRPr lang="zh-CN" altLang="en-US"/>
          </a:p>
          <a:p>
            <a:pPr lvl="1" algn="l"/>
            <a:endParaRPr lang="zh-CN" altLang="en-US"/>
          </a:p>
          <a:p>
            <a:pPr lvl="1" algn="l"/>
            <a:r>
              <a:rPr lang="zh-CN" altLang="en-US"/>
              <a:t>L2 pool</a:t>
            </a:r>
            <a:endParaRPr lang="zh-CN" altLang="en-US"/>
          </a:p>
        </p:txBody>
      </p:sp>
      <p:sp>
        <p:nvSpPr>
          <p:cNvPr id="18436" name="文本框 18435"/>
          <p:cNvSpPr txBox="1"/>
          <p:nvPr/>
        </p:nvSpPr>
        <p:spPr>
          <a:xfrm>
            <a:off x="6249988" y="5867400"/>
            <a:ext cx="2247900" cy="365125"/>
          </a:xfrm>
          <a:prstGeom prst="rect">
            <a:avLst/>
          </a:prstGeom>
          <a:noFill/>
          <a:ln w="9525">
            <a:noFill/>
          </a:ln>
        </p:spPr>
        <p:txBody>
          <a:bodyPr wrap="square">
            <a:spAutoFit/>
          </a:bodyPr>
          <a:lstStyle/>
          <a:p>
            <a:pPr lvl="0"/>
            <a:r>
              <a:rPr lang="zh-CN" altLang="en-US" dirty="0">
                <a:latin typeface="Arial" panose="020B0604020202020204" pitchFamily="34" charset="0"/>
                <a:ea typeface="宋体" panose="02010600030101010101" pitchFamily="2" charset="-122"/>
              </a:rPr>
              <a:t>Convolved Feature</a:t>
            </a:r>
            <a:endParaRPr lang="zh-CN" altLang="en-US" dirty="0">
              <a:latin typeface="Arial" panose="020B0604020202020204" pitchFamily="34" charset="0"/>
              <a:ea typeface="宋体" panose="02010600030101010101" pitchFamily="2" charset="-122"/>
            </a:endParaRPr>
          </a:p>
        </p:txBody>
      </p:sp>
      <p:sp>
        <p:nvSpPr>
          <p:cNvPr id="18437" name="文本框 18436"/>
          <p:cNvSpPr txBox="1"/>
          <p:nvPr/>
        </p:nvSpPr>
        <p:spPr>
          <a:xfrm>
            <a:off x="9982200" y="5715000"/>
            <a:ext cx="1974850" cy="365125"/>
          </a:xfrm>
          <a:prstGeom prst="rect">
            <a:avLst/>
          </a:prstGeom>
          <a:noFill/>
          <a:ln w="9525">
            <a:noFill/>
          </a:ln>
        </p:spPr>
        <p:txBody>
          <a:bodyPr vert="horz" wrap="square" anchor="t">
            <a:spAutoFit/>
          </a:bodyPr>
          <a:lstStyle/>
          <a:p>
            <a:pPr lvl="0"/>
            <a:r>
              <a:rPr lang="zh-CN" altLang="en-US" dirty="0">
                <a:latin typeface="Arial" panose="020B0604020202020204" pitchFamily="34" charset="0"/>
                <a:ea typeface="宋体" panose="02010600030101010101" pitchFamily="2" charset="-122"/>
              </a:rPr>
              <a:t>Pooled Feature</a:t>
            </a:r>
            <a:endParaRPr lang="zh-CN" altLang="en-US" dirty="0">
              <a:latin typeface="Arial" panose="020B0604020202020204" pitchFamily="34" charset="0"/>
              <a:ea typeface="宋体" panose="02010600030101010101" pitchFamily="2" charset="-122"/>
            </a:endParaRPr>
          </a:p>
        </p:txBody>
      </p:sp>
      <p:graphicFrame>
        <p:nvGraphicFramePr>
          <p:cNvPr id="18438" name="对象 18437">
            <a:hlinkClick r:id="" action="ppaction://ole?verb=0"/>
          </p:cNvPr>
          <p:cNvGraphicFramePr>
            <a:graphicFrameLocks noChangeAspect="1"/>
          </p:cNvGraphicFramePr>
          <p:nvPr/>
        </p:nvGraphicFramePr>
        <p:xfrm>
          <a:off x="3581400" y="3505200"/>
          <a:ext cx="1143000" cy="863600"/>
        </p:xfrm>
        <a:graphic>
          <a:graphicData uri="http://schemas.openxmlformats.org/presentationml/2006/ole">
            <mc:AlternateContent xmlns:mc="http://schemas.openxmlformats.org/markup-compatibility/2006">
              <mc:Choice xmlns:v="urn:schemas-microsoft-com:vml" Requires="v">
                <p:oleObj spid="_x0000_s7175" name="" r:id="rId1" imgW="520700" imgH="393700" progId="Equation.KSEE3">
                  <p:embed/>
                </p:oleObj>
              </mc:Choice>
              <mc:Fallback>
                <p:oleObj name="" r:id="rId1" imgW="520700" imgH="393700" progId="Equation.KSEE3">
                  <p:embed/>
                  <p:pic>
                    <p:nvPicPr>
                      <p:cNvPr id="0" name="图片 3078"/>
                      <p:cNvPicPr/>
                      <p:nvPr/>
                    </p:nvPicPr>
                    <p:blipFill>
                      <a:blip r:embed="rId2"/>
                      <a:stretch>
                        <a:fillRect/>
                      </a:stretch>
                    </p:blipFill>
                    <p:spPr>
                      <a:xfrm>
                        <a:off x="3581400" y="3505200"/>
                        <a:ext cx="1143000" cy="863600"/>
                      </a:xfrm>
                      <a:prstGeom prst="rect">
                        <a:avLst/>
                      </a:prstGeom>
                      <a:noFill/>
                      <a:ln w="38100">
                        <a:noFill/>
                        <a:miter/>
                      </a:ln>
                    </p:spPr>
                  </p:pic>
                </p:oleObj>
              </mc:Fallback>
            </mc:AlternateContent>
          </a:graphicData>
        </a:graphic>
      </p:graphicFrame>
      <p:graphicFrame>
        <p:nvGraphicFramePr>
          <p:cNvPr id="18439" name="对象 18438">
            <a:hlinkClick r:id="" action="ppaction://ole?verb=0"/>
          </p:cNvPr>
          <p:cNvGraphicFramePr>
            <a:graphicFrameLocks noChangeAspect="1"/>
          </p:cNvGraphicFramePr>
          <p:nvPr/>
        </p:nvGraphicFramePr>
        <p:xfrm>
          <a:off x="3352800" y="4638040"/>
          <a:ext cx="1371600" cy="574675"/>
        </p:xfrm>
        <a:graphic>
          <a:graphicData uri="http://schemas.openxmlformats.org/presentationml/2006/ole">
            <mc:AlternateContent xmlns:mc="http://schemas.openxmlformats.org/markup-compatibility/2006">
              <mc:Choice xmlns:v="urn:schemas-microsoft-com:vml" Requires="v">
                <p:oleObj spid="_x0000_s7176" name="" r:id="rId3" imgW="546100" imgH="228600" progId="Equation.KSEE3">
                  <p:embed/>
                </p:oleObj>
              </mc:Choice>
              <mc:Fallback>
                <p:oleObj name="" r:id="rId3" imgW="546100" imgH="228600" progId="Equation.KSEE3">
                  <p:embed/>
                  <p:pic>
                    <p:nvPicPr>
                      <p:cNvPr id="0" name="图片 3077"/>
                      <p:cNvPicPr/>
                      <p:nvPr/>
                    </p:nvPicPr>
                    <p:blipFill>
                      <a:blip r:embed="rId4"/>
                      <a:stretch>
                        <a:fillRect/>
                      </a:stretch>
                    </p:blipFill>
                    <p:spPr>
                      <a:xfrm>
                        <a:off x="3352800" y="4638040"/>
                        <a:ext cx="1371600" cy="574675"/>
                      </a:xfrm>
                      <a:prstGeom prst="rect">
                        <a:avLst/>
                      </a:prstGeom>
                      <a:noFill/>
                      <a:ln w="38100">
                        <a:noFill/>
                        <a:miter/>
                      </a:ln>
                    </p:spPr>
                  </p:pic>
                </p:oleObj>
              </mc:Fallback>
            </mc:AlternateContent>
          </a:graphicData>
        </a:graphic>
      </p:graphicFrame>
      <p:graphicFrame>
        <p:nvGraphicFramePr>
          <p:cNvPr id="18440" name="对象 18439">
            <a:hlinkClick r:id="" action="ppaction://ole?verb=0"/>
          </p:cNvPr>
          <p:cNvGraphicFramePr>
            <a:graphicFrameLocks noChangeAspect="1"/>
          </p:cNvGraphicFramePr>
          <p:nvPr/>
        </p:nvGraphicFramePr>
        <p:xfrm>
          <a:off x="3182620" y="5338445"/>
          <a:ext cx="1693863" cy="1117600"/>
        </p:xfrm>
        <a:graphic>
          <a:graphicData uri="http://schemas.openxmlformats.org/presentationml/2006/ole">
            <mc:AlternateContent xmlns:mc="http://schemas.openxmlformats.org/markup-compatibility/2006">
              <mc:Choice xmlns:v="urn:schemas-microsoft-com:vml" Requires="v">
                <p:oleObj spid="_x0000_s7177" name="" r:id="rId5" imgW="673100" imgH="444500" progId="Equation.3">
                  <p:embed/>
                </p:oleObj>
              </mc:Choice>
              <mc:Fallback>
                <p:oleObj name="" r:id="rId5" imgW="673100" imgH="444500" progId="Equation.3">
                  <p:embed/>
                  <p:pic>
                    <p:nvPicPr>
                      <p:cNvPr id="0" name="图片 3079"/>
                      <p:cNvPicPr/>
                      <p:nvPr/>
                    </p:nvPicPr>
                    <p:blipFill>
                      <a:blip r:embed="rId6"/>
                      <a:stretch>
                        <a:fillRect/>
                      </a:stretch>
                    </p:blipFill>
                    <p:spPr>
                      <a:xfrm>
                        <a:off x="3182620" y="5338445"/>
                        <a:ext cx="1693863" cy="1117600"/>
                      </a:xfrm>
                      <a:prstGeom prst="rect">
                        <a:avLst/>
                      </a:prstGeom>
                      <a:noFill/>
                      <a:ln w="38100">
                        <a:noFill/>
                        <a:miter/>
                      </a:ln>
                    </p:spPr>
                  </p:pic>
                </p:oleObj>
              </mc:Fallback>
            </mc:AlternateContent>
          </a:graphicData>
        </a:graphic>
      </p:graphicFrame>
      <p:graphicFrame>
        <p:nvGraphicFramePr>
          <p:cNvPr id="18441" name="对象 18440"/>
          <p:cNvGraphicFramePr>
            <a:graphicFrameLocks noChangeAspect="1"/>
          </p:cNvGraphicFramePr>
          <p:nvPr/>
        </p:nvGraphicFramePr>
        <p:xfrm>
          <a:off x="6096000" y="3505200"/>
          <a:ext cx="2433638" cy="2228850"/>
        </p:xfrm>
        <a:graphic>
          <a:graphicData uri="http://schemas.openxmlformats.org/presentationml/2006/ole">
            <mc:AlternateContent xmlns:mc="http://schemas.openxmlformats.org/markup-compatibility/2006">
              <mc:Choice xmlns:v="urn:schemas-microsoft-com:vml" Requires="v">
                <p:oleObj spid="_x0000_s7178" name="" r:id="rId7" imgW="2028825" imgH="1857375" progId="Paint.Picture">
                  <p:embed/>
                </p:oleObj>
              </mc:Choice>
              <mc:Fallback>
                <p:oleObj name="" r:id="rId7" imgW="2028825" imgH="1857375" progId="Paint.Picture">
                  <p:embed/>
                  <p:pic>
                    <p:nvPicPr>
                      <p:cNvPr id="0" name="图片 3080"/>
                      <p:cNvPicPr/>
                      <p:nvPr/>
                    </p:nvPicPr>
                    <p:blipFill>
                      <a:blip r:embed="rId8"/>
                      <a:stretch>
                        <a:fillRect/>
                      </a:stretch>
                    </p:blipFill>
                    <p:spPr>
                      <a:xfrm>
                        <a:off x="6096000" y="3505200"/>
                        <a:ext cx="2433638" cy="2228850"/>
                      </a:xfrm>
                      <a:prstGeom prst="rect">
                        <a:avLst/>
                      </a:prstGeom>
                      <a:noFill/>
                      <a:ln w="38100">
                        <a:noFill/>
                        <a:miter/>
                      </a:ln>
                    </p:spPr>
                  </p:pic>
                </p:oleObj>
              </mc:Fallback>
            </mc:AlternateContent>
          </a:graphicData>
        </a:graphic>
      </p:graphicFrame>
      <p:graphicFrame>
        <p:nvGraphicFramePr>
          <p:cNvPr id="18442" name="对象 18441"/>
          <p:cNvGraphicFramePr>
            <a:graphicFrameLocks noChangeAspect="1"/>
          </p:cNvGraphicFramePr>
          <p:nvPr/>
        </p:nvGraphicFramePr>
        <p:xfrm>
          <a:off x="8763000" y="3962400"/>
          <a:ext cx="1152525" cy="1130300"/>
        </p:xfrm>
        <a:graphic>
          <a:graphicData uri="http://schemas.openxmlformats.org/presentationml/2006/ole">
            <mc:AlternateContent xmlns:mc="http://schemas.openxmlformats.org/markup-compatibility/2006">
              <mc:Choice xmlns:v="urn:schemas-microsoft-com:vml" Requires="v">
                <p:oleObj spid="_x0000_s7179" name="" r:id="rId9" imgW="962025" imgH="942975" progId="Paint.Picture">
                  <p:embed/>
                </p:oleObj>
              </mc:Choice>
              <mc:Fallback>
                <p:oleObj name="" r:id="rId9" imgW="962025" imgH="942975" progId="Paint.Picture">
                  <p:embed/>
                  <p:pic>
                    <p:nvPicPr>
                      <p:cNvPr id="0" name="图片 3081"/>
                      <p:cNvPicPr/>
                      <p:nvPr/>
                    </p:nvPicPr>
                    <p:blipFill>
                      <a:blip r:embed="rId10"/>
                      <a:stretch>
                        <a:fillRect/>
                      </a:stretch>
                    </p:blipFill>
                    <p:spPr>
                      <a:xfrm>
                        <a:off x="8763000" y="3962400"/>
                        <a:ext cx="1152525" cy="1130300"/>
                      </a:xfrm>
                      <a:prstGeom prst="rect">
                        <a:avLst/>
                      </a:prstGeom>
                      <a:noFill/>
                      <a:ln w="38100">
                        <a:noFill/>
                        <a:miter/>
                      </a:ln>
                    </p:spPr>
                  </p:pic>
                </p:oleObj>
              </mc:Fallback>
            </mc:AlternateContent>
          </a:graphicData>
        </a:graphic>
      </p:graphicFrame>
      <p:graphicFrame>
        <p:nvGraphicFramePr>
          <p:cNvPr id="18443" name="对象 18442"/>
          <p:cNvGraphicFramePr>
            <a:graphicFrameLocks noChangeAspect="1"/>
          </p:cNvGraphicFramePr>
          <p:nvPr/>
        </p:nvGraphicFramePr>
        <p:xfrm>
          <a:off x="10210800" y="3810000"/>
          <a:ext cx="1371600" cy="1346200"/>
        </p:xfrm>
        <a:graphic>
          <a:graphicData uri="http://schemas.openxmlformats.org/presentationml/2006/ole">
            <mc:AlternateContent xmlns:mc="http://schemas.openxmlformats.org/markup-compatibility/2006">
              <mc:Choice xmlns:v="urn:schemas-microsoft-com:vml" Requires="v">
                <p:oleObj spid="_x0000_s7180" name="" r:id="rId11" imgW="942975" imgH="923925" progId="Paint.Picture">
                  <p:embed/>
                </p:oleObj>
              </mc:Choice>
              <mc:Fallback>
                <p:oleObj name="" r:id="rId11" imgW="942975" imgH="923925" progId="Paint.Picture">
                  <p:embed/>
                  <p:pic>
                    <p:nvPicPr>
                      <p:cNvPr id="0" name="图片 3083"/>
                      <p:cNvPicPr/>
                      <p:nvPr/>
                    </p:nvPicPr>
                    <p:blipFill>
                      <a:blip r:embed="rId12"/>
                      <a:stretch>
                        <a:fillRect/>
                      </a:stretch>
                    </p:blipFill>
                    <p:spPr>
                      <a:xfrm>
                        <a:off x="10210800" y="3810000"/>
                        <a:ext cx="1371600" cy="1346200"/>
                      </a:xfrm>
                      <a:prstGeom prst="rect">
                        <a:avLst/>
                      </a:prstGeom>
                      <a:noFill/>
                      <a:ln w="38100">
                        <a:noFill/>
                        <a:miter/>
                      </a:ln>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Pooling</a:t>
            </a:r>
            <a:endParaRPr lang="en-US" altLang="zh-CN"/>
          </a:p>
        </p:txBody>
      </p:sp>
      <p:sp>
        <p:nvSpPr>
          <p:cNvPr id="3" name="内容占位符 2"/>
          <p:cNvSpPr>
            <a:spLocks noGrp="1"/>
          </p:cNvSpPr>
          <p:nvPr>
            <p:ph idx="1"/>
          </p:nvPr>
        </p:nvSpPr>
        <p:spPr/>
        <p:txBody>
          <a:bodyPr/>
          <a:p>
            <a:r>
              <a:rPr lang="zh-CN" altLang="en-US"/>
              <a:t>池化层中没有需要学习的参数，所以通常不把池化层当做独立的一层来看。</a:t>
            </a:r>
            <a:endParaRPr lang="zh-CN" altLang="en-US"/>
          </a:p>
          <a:p>
            <a:r>
              <a:rPr lang="zh-CN" altLang="en-US"/>
              <a:t>池化层是一般不会设置padding，即一般padding为0。</a:t>
            </a:r>
            <a:endParaRPr lang="zh-CN" altLang="en-US"/>
          </a:p>
          <a:p>
            <a:r>
              <a:rPr lang="zh-CN" altLang="en-US"/>
              <a:t>fitter为2，stride为2是最常见的参数设置，尺寸图像缩小为原来的一半。</a:t>
            </a:r>
            <a:endParaRPr lang="zh-CN" altLang="en-US"/>
          </a:p>
          <a:p>
            <a:r>
              <a:rPr lang="zh-CN" altLang="en-US"/>
              <a:t>卷积时用的尺寸计算公式同样适用于池化层。</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2048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CNN基本结构</a:t>
            </a:r>
            <a:endParaRPr lang="zh-CN" altLang="en-US" dirty="0"/>
          </a:p>
        </p:txBody>
      </p:sp>
      <p:sp>
        <p:nvSpPr>
          <p:cNvPr id="20483" name="文本占位符 2048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卷积层</a:t>
            </a:r>
            <a:endParaRPr lang="zh-CN" altLang="en-US" dirty="0">
              <a:ea typeface="宋体" panose="02010600030101010101" pitchFamily="2" charset="-122"/>
            </a:endParaRPr>
          </a:p>
          <a:p>
            <a:r>
              <a:rPr lang="zh-CN" altLang="en-US" dirty="0">
                <a:ea typeface="宋体" panose="02010600030101010101" pitchFamily="2" charset="-122"/>
              </a:rPr>
              <a:t>子采样层</a:t>
            </a:r>
            <a:endParaRPr lang="zh-CN" altLang="en-US" dirty="0"/>
          </a:p>
        </p:txBody>
      </p:sp>
      <p:pic>
        <p:nvPicPr>
          <p:cNvPr id="20484" name="图片 20483"/>
          <p:cNvPicPr>
            <a:picLocks noChangeAspect="1"/>
          </p:cNvPicPr>
          <p:nvPr/>
        </p:nvPicPr>
        <p:blipFill>
          <a:blip r:embed="rId1"/>
          <a:stretch>
            <a:fillRect/>
          </a:stretch>
        </p:blipFill>
        <p:spPr>
          <a:xfrm>
            <a:off x="3098800" y="1292225"/>
            <a:ext cx="8324850" cy="5260975"/>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21505"/>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CNN结构</a:t>
            </a:r>
            <a:endParaRPr lang="zh-CN" altLang="en-US" dirty="0"/>
          </a:p>
        </p:txBody>
      </p:sp>
      <p:graphicFrame>
        <p:nvGraphicFramePr>
          <p:cNvPr id="21507" name="对象 21506"/>
          <p:cNvGraphicFramePr/>
          <p:nvPr/>
        </p:nvGraphicFramePr>
        <p:xfrm>
          <a:off x="2967038" y="3732213"/>
          <a:ext cx="8991600" cy="3041650"/>
        </p:xfrm>
        <a:graphic>
          <a:graphicData uri="http://schemas.openxmlformats.org/presentationml/2006/ole">
            <mc:AlternateContent xmlns:mc="http://schemas.openxmlformats.org/markup-compatibility/2006">
              <mc:Choice xmlns:v="urn:schemas-microsoft-com:vml" Requires="v">
                <p:oleObj spid="_x0000_s8194" name="" r:id="rId1" imgW="9420225" imgH="3267075" progId="Paint.Picture">
                  <p:embed/>
                </p:oleObj>
              </mc:Choice>
              <mc:Fallback>
                <p:oleObj name="" r:id="rId1" imgW="9420225" imgH="3267075" progId="Paint.Picture">
                  <p:embed/>
                  <p:pic>
                    <p:nvPicPr>
                      <p:cNvPr id="0" name="图片 3082"/>
                      <p:cNvPicPr/>
                      <p:nvPr/>
                    </p:nvPicPr>
                    <p:blipFill>
                      <a:blip r:embed="rId2"/>
                      <a:stretch>
                        <a:fillRect/>
                      </a:stretch>
                    </p:blipFill>
                    <p:spPr>
                      <a:xfrm>
                        <a:off x="2967038" y="3732213"/>
                        <a:ext cx="8991600" cy="3041650"/>
                      </a:xfrm>
                      <a:prstGeom prst="rect">
                        <a:avLst/>
                      </a:prstGeom>
                      <a:noFill/>
                      <a:ln w="38100">
                        <a:noFill/>
                        <a:miter/>
                      </a:ln>
                    </p:spPr>
                  </p:pic>
                </p:oleObj>
              </mc:Fallback>
            </mc:AlternateContent>
          </a:graphicData>
        </a:graphic>
      </p:graphicFrame>
      <p:sp>
        <p:nvSpPr>
          <p:cNvPr id="21508" name="文本框 21507"/>
          <p:cNvSpPr txBox="1"/>
          <p:nvPr/>
        </p:nvSpPr>
        <p:spPr>
          <a:xfrm>
            <a:off x="3119438" y="3506788"/>
            <a:ext cx="1524000" cy="395287"/>
          </a:xfrm>
          <a:prstGeom prst="rect">
            <a:avLst/>
          </a:prstGeom>
          <a:noFill/>
          <a:ln w="9525">
            <a:noFill/>
          </a:ln>
        </p:spPr>
        <p:txBody>
          <a:bodyPr wrap="square"/>
          <a:lstStyle/>
          <a:p>
            <a:pPr lvl="0"/>
            <a:r>
              <a:rPr lang="zh-CN" altLang="en-US" sz="2000" dirty="0">
                <a:latin typeface="Arial" panose="020B0604020202020204" pitchFamily="34" charset="0"/>
                <a:ea typeface="宋体" panose="02010600030101010101" pitchFamily="2" charset="-122"/>
              </a:rPr>
              <a:t>Input Layer</a:t>
            </a:r>
            <a:endParaRPr lang="zh-CN" altLang="en-US" sz="2000" dirty="0">
              <a:latin typeface="Arial" panose="020B0604020202020204" pitchFamily="34" charset="0"/>
              <a:ea typeface="宋体" panose="02010600030101010101" pitchFamily="2" charset="-122"/>
            </a:endParaRPr>
          </a:p>
        </p:txBody>
      </p:sp>
      <p:sp>
        <p:nvSpPr>
          <p:cNvPr id="21509" name="文本框 21508"/>
          <p:cNvSpPr txBox="1"/>
          <p:nvPr/>
        </p:nvSpPr>
        <p:spPr>
          <a:xfrm>
            <a:off x="4491038" y="3219450"/>
            <a:ext cx="2514600" cy="396875"/>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C1: 4 feature maps</a:t>
            </a:r>
            <a:endParaRPr lang="zh-CN" altLang="en-US" sz="2000" dirty="0">
              <a:latin typeface="Arial" panose="020B0604020202020204" pitchFamily="34" charset="0"/>
              <a:ea typeface="宋体" panose="02010600030101010101" pitchFamily="2" charset="-122"/>
            </a:endParaRPr>
          </a:p>
        </p:txBody>
      </p:sp>
      <p:sp>
        <p:nvSpPr>
          <p:cNvPr id="21510" name="文本框 21509"/>
          <p:cNvSpPr txBox="1"/>
          <p:nvPr/>
        </p:nvSpPr>
        <p:spPr>
          <a:xfrm>
            <a:off x="5862638" y="2933700"/>
            <a:ext cx="2362200" cy="396875"/>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S1: 4 feature maps</a:t>
            </a:r>
            <a:endParaRPr lang="zh-CN" altLang="en-US" sz="2000" dirty="0">
              <a:latin typeface="Arial" panose="020B0604020202020204" pitchFamily="34" charset="0"/>
              <a:ea typeface="宋体" panose="02010600030101010101" pitchFamily="2" charset="-122"/>
            </a:endParaRPr>
          </a:p>
        </p:txBody>
      </p:sp>
      <p:sp>
        <p:nvSpPr>
          <p:cNvPr id="21511" name="文本框 21510"/>
          <p:cNvSpPr txBox="1"/>
          <p:nvPr/>
        </p:nvSpPr>
        <p:spPr>
          <a:xfrm>
            <a:off x="7081838" y="2647950"/>
            <a:ext cx="2514600" cy="395288"/>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C2: 6 feature maps</a:t>
            </a:r>
            <a:endParaRPr lang="zh-CN" altLang="en-US" sz="2000" dirty="0">
              <a:latin typeface="Arial" panose="020B0604020202020204" pitchFamily="34" charset="0"/>
              <a:ea typeface="宋体" panose="02010600030101010101" pitchFamily="2" charset="-122"/>
            </a:endParaRPr>
          </a:p>
        </p:txBody>
      </p:sp>
      <p:sp>
        <p:nvSpPr>
          <p:cNvPr id="21512" name="文本框 21511"/>
          <p:cNvSpPr txBox="1"/>
          <p:nvPr/>
        </p:nvSpPr>
        <p:spPr>
          <a:xfrm>
            <a:off x="8529638" y="2360613"/>
            <a:ext cx="2374900" cy="396875"/>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S2: 6 feature maps</a:t>
            </a:r>
            <a:endParaRPr lang="zh-CN" altLang="en-US" sz="2000" dirty="0">
              <a:latin typeface="Arial" panose="020B0604020202020204" pitchFamily="34" charset="0"/>
              <a:ea typeface="宋体" panose="02010600030101010101" pitchFamily="2" charset="-122"/>
            </a:endParaRPr>
          </a:p>
        </p:txBody>
      </p:sp>
      <p:sp>
        <p:nvSpPr>
          <p:cNvPr id="21513" name="箭头 1196"/>
          <p:cNvSpPr/>
          <p:nvPr/>
        </p:nvSpPr>
        <p:spPr>
          <a:xfrm>
            <a:off x="7234238" y="3427413"/>
            <a:ext cx="0" cy="685800"/>
          </a:xfrm>
          <a:prstGeom prst="line">
            <a:avLst/>
          </a:prstGeom>
          <a:ln w="28575" cap="flat" cmpd="sng">
            <a:solidFill>
              <a:srgbClr val="0000FF"/>
            </a:solidFill>
            <a:prstDash val="solid"/>
            <a:headEnd type="none" w="med" len="med"/>
            <a:tailEnd type="triangle" w="med" len="med"/>
          </a:ln>
        </p:spPr>
      </p:sp>
      <p:sp>
        <p:nvSpPr>
          <p:cNvPr id="21514" name="箭头 1196"/>
          <p:cNvSpPr/>
          <p:nvPr/>
        </p:nvSpPr>
        <p:spPr>
          <a:xfrm>
            <a:off x="8453438" y="3046413"/>
            <a:ext cx="0" cy="914400"/>
          </a:xfrm>
          <a:prstGeom prst="line">
            <a:avLst/>
          </a:prstGeom>
          <a:ln w="28575" cap="flat" cmpd="sng">
            <a:solidFill>
              <a:srgbClr val="0000FF"/>
            </a:solidFill>
            <a:prstDash val="solid"/>
            <a:bevel/>
            <a:headEnd type="none" w="med" len="med"/>
            <a:tailEnd type="triangle" w="med" len="med"/>
          </a:ln>
        </p:spPr>
      </p:sp>
      <p:sp>
        <p:nvSpPr>
          <p:cNvPr id="21515" name="箭头 1196"/>
          <p:cNvSpPr/>
          <p:nvPr/>
        </p:nvSpPr>
        <p:spPr>
          <a:xfrm>
            <a:off x="9672638" y="2817813"/>
            <a:ext cx="1587" cy="1371600"/>
          </a:xfrm>
          <a:prstGeom prst="line">
            <a:avLst/>
          </a:prstGeom>
          <a:ln w="28575" cap="flat" cmpd="sng">
            <a:solidFill>
              <a:srgbClr val="0000FF"/>
            </a:solidFill>
            <a:prstDash val="solid"/>
            <a:miter/>
            <a:headEnd type="none" w="med" len="med"/>
            <a:tailEnd type="triangle" w="med" len="med"/>
          </a:ln>
        </p:spPr>
      </p:sp>
      <p:sp>
        <p:nvSpPr>
          <p:cNvPr id="21516" name="文本占位符 21515"/>
          <p:cNvSpPr>
            <a:spLocks noGrp="1"/>
          </p:cNvSpPr>
          <p:nvPr>
            <p:ph type="body" idx="1"/>
          </p:nvPr>
        </p:nvSpPr>
        <p:spPr>
          <a:xfrm>
            <a:off x="381000" y="1219200"/>
            <a:ext cx="11379200" cy="4729163"/>
          </a:xfrm>
        </p:spPr>
        <p:txBody>
          <a:bodyPr vert="horz" wrap="square" lIns="91436" tIns="45718" rIns="91436" bIns="45718" anchor="t"/>
          <a:lstStyle/>
          <a:p>
            <a:r>
              <a:rPr lang="zh-CN" altLang="en-US"/>
              <a:t>卷积神经网络是一个多层的神经网络</a:t>
            </a:r>
            <a:endParaRPr lang="zh-CN" altLang="en-US"/>
          </a:p>
          <a:p>
            <a:pPr lvl="1"/>
            <a:r>
              <a:rPr lang="zh-CN" altLang="en-US"/>
              <a:t>每层由多个二维平面组成</a:t>
            </a:r>
            <a:endParaRPr lang="zh-CN" altLang="en-US"/>
          </a:p>
          <a:p>
            <a:pPr lvl="1"/>
            <a:r>
              <a:rPr lang="zh-CN" altLang="en-US"/>
              <a:t>每个平面由多个独立神经元组成</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2252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CNN训练过程</a:t>
            </a:r>
            <a:endParaRPr lang="zh-CN" altLang="en-US" dirty="0"/>
          </a:p>
        </p:txBody>
      </p:sp>
      <p:sp>
        <p:nvSpPr>
          <p:cNvPr id="22531" name="文本占位符 22530"/>
          <p:cNvSpPr>
            <a:spLocks noGrp="1"/>
          </p:cNvSpPr>
          <p:nvPr>
            <p:ph type="body" idx="1"/>
          </p:nvPr>
        </p:nvSpPr>
        <p:spPr/>
        <p:txBody>
          <a:bodyPr vert="horz" wrap="square" lIns="91436" tIns="45718" rIns="91436" bIns="45718" anchor="t"/>
          <a:lstStyle/>
          <a:p>
            <a:pPr>
              <a:lnSpc>
                <a:spcPct val="90000"/>
              </a:lnSpc>
            </a:pPr>
            <a:r>
              <a:rPr lang="zh-CN" altLang="en-US" dirty="0">
                <a:ea typeface="宋体" panose="02010600030101010101" pitchFamily="2" charset="-122"/>
              </a:rPr>
              <a:t>监督训练</a:t>
            </a:r>
            <a:endParaRPr lang="zh-CN" altLang="en-US" dirty="0">
              <a:ea typeface="宋体" panose="02010600030101010101" pitchFamily="2" charset="-122"/>
            </a:endParaRPr>
          </a:p>
          <a:p>
            <a:pPr>
              <a:lnSpc>
                <a:spcPct val="90000"/>
              </a:lnSpc>
            </a:pPr>
            <a:r>
              <a:rPr lang="zh-CN" altLang="en-US" dirty="0">
                <a:ea typeface="宋体" panose="02010600030101010101" pitchFamily="2" charset="-122"/>
              </a:rPr>
              <a:t>Bp算法</a:t>
            </a:r>
            <a:endParaRPr lang="zh-CN" altLang="en-US" dirty="0">
              <a:ea typeface="宋体" panose="02010600030101010101" pitchFamily="2" charset="-122"/>
            </a:endParaRPr>
          </a:p>
          <a:p>
            <a:pPr lvl="1">
              <a:lnSpc>
                <a:spcPct val="90000"/>
              </a:lnSpc>
            </a:pPr>
            <a:r>
              <a:rPr lang="zh-CN" altLang="en-US" dirty="0">
                <a:ea typeface="宋体" panose="02010600030101010101" pitchFamily="2" charset="-122"/>
              </a:rPr>
              <a:t>向前传播</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sym typeface="+mn-ea"/>
              </a:rPr>
              <a:t>从样本集中取一个样本(X,Yp)，将X输入网络</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sym typeface="+mn-ea"/>
              </a:rPr>
              <a:t>计算相应的实际输出Op</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sym typeface="+mn-ea"/>
              </a:rPr>
              <a:t>		Op=Fn(…( F</a:t>
            </a:r>
            <a:r>
              <a:rPr lang="zh-CN" altLang="en-US" baseline="-25000" dirty="0">
                <a:ea typeface="宋体" panose="02010600030101010101" pitchFamily="2" charset="-122"/>
                <a:sym typeface="+mn-ea"/>
              </a:rPr>
              <a:t>2</a:t>
            </a:r>
            <a:r>
              <a:rPr lang="zh-CN" altLang="en-US" dirty="0">
                <a:ea typeface="宋体" panose="02010600030101010101" pitchFamily="2" charset="-122"/>
                <a:sym typeface="+mn-ea"/>
              </a:rPr>
              <a:t>( F</a:t>
            </a:r>
            <a:r>
              <a:rPr lang="zh-CN" altLang="en-US" baseline="-25000" dirty="0">
                <a:ea typeface="宋体" panose="02010600030101010101" pitchFamily="2" charset="-122"/>
                <a:sym typeface="+mn-ea"/>
              </a:rPr>
              <a:t>1</a:t>
            </a:r>
            <a:r>
              <a:rPr lang="zh-CN" altLang="en-US" dirty="0">
                <a:ea typeface="宋体" panose="02010600030101010101" pitchFamily="2" charset="-122"/>
                <a:sym typeface="+mn-ea"/>
              </a:rPr>
              <a:t>( XpW</a:t>
            </a:r>
            <a:r>
              <a:rPr lang="zh-CN" altLang="en-US" baseline="30000" dirty="0">
                <a:ea typeface="宋体" panose="02010600030101010101" pitchFamily="2" charset="-122"/>
                <a:sym typeface="+mn-ea"/>
              </a:rPr>
              <a:t>(1) </a:t>
            </a:r>
            <a:r>
              <a:rPr lang="zh-CN" altLang="en-US" dirty="0">
                <a:ea typeface="宋体" panose="02010600030101010101" pitchFamily="2" charset="-122"/>
                <a:sym typeface="+mn-ea"/>
              </a:rPr>
              <a:t>)W</a:t>
            </a:r>
            <a:r>
              <a:rPr lang="zh-CN" altLang="en-US" baseline="30000" dirty="0">
                <a:ea typeface="宋体" panose="02010600030101010101" pitchFamily="2" charset="-122"/>
                <a:sym typeface="+mn-ea"/>
              </a:rPr>
              <a:t>(2) </a:t>
            </a:r>
            <a:r>
              <a:rPr lang="zh-CN" altLang="en-US" dirty="0">
                <a:ea typeface="宋体" panose="02010600030101010101" pitchFamily="2" charset="-122"/>
                <a:sym typeface="+mn-ea"/>
              </a:rPr>
              <a:t>)…)W</a:t>
            </a:r>
            <a:r>
              <a:rPr lang="zh-CN" altLang="en-US" baseline="30000" dirty="0">
                <a:ea typeface="宋体" panose="02010600030101010101" pitchFamily="2" charset="-122"/>
                <a:sym typeface="+mn-ea"/>
              </a:rPr>
              <a:t>(n) </a:t>
            </a:r>
            <a:r>
              <a:rPr lang="zh-CN" altLang="en-US" dirty="0">
                <a:ea typeface="宋体" panose="02010600030101010101" pitchFamily="2" charset="-122"/>
                <a:sym typeface="+mn-ea"/>
              </a:rPr>
              <a:t>)</a:t>
            </a:r>
            <a:endParaRPr lang="zh-CN" altLang="en-US" dirty="0">
              <a:ea typeface="宋体" panose="02010600030101010101" pitchFamily="2" charset="-122"/>
              <a:sym typeface="+mn-ea"/>
            </a:endParaRPr>
          </a:p>
          <a:p>
            <a:pPr marL="459105" lvl="2" indent="455295">
              <a:lnSpc>
                <a:spcPct val="90000"/>
              </a:lnSpc>
              <a:buNone/>
            </a:pPr>
            <a:endParaRPr lang="zh-CN" altLang="en-US" sz="1200" dirty="0">
              <a:ea typeface="宋体" panose="02010600030101010101" pitchFamily="2" charset="-122"/>
            </a:endParaRPr>
          </a:p>
          <a:p>
            <a:pPr lvl="1">
              <a:lnSpc>
                <a:spcPct val="90000"/>
              </a:lnSpc>
            </a:pPr>
            <a:r>
              <a:rPr lang="zh-CN" altLang="en-US" dirty="0">
                <a:ea typeface="宋体" panose="02010600030101010101" pitchFamily="2" charset="-122"/>
                <a:sym typeface="+mn-ea"/>
              </a:rPr>
              <a:t>向后传播</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rPr>
              <a:t>计算实际输出Op与相应的理想输出Yp的差</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rPr>
              <a:t>按极小化误差的方法反向传播调整权矩阵</a:t>
            </a:r>
            <a:endParaRPr lang="zh-CN" altLang="en-US" dirty="0">
              <a:ea typeface="宋体" panose="02010600030101010101" pitchFamily="2" charset="-122"/>
            </a:endParaRPr>
          </a:p>
        </p:txBody>
      </p:sp>
      <p:pic>
        <p:nvPicPr>
          <p:cNvPr id="22532" name="Picture 4"/>
          <p:cNvPicPr>
            <a:picLocks noChangeAspect="1"/>
          </p:cNvPicPr>
          <p:nvPr/>
        </p:nvPicPr>
        <p:blipFill>
          <a:blip r:embed="rId1"/>
          <a:stretch>
            <a:fillRect/>
          </a:stretch>
        </p:blipFill>
        <p:spPr>
          <a:xfrm>
            <a:off x="8351838" y="1752600"/>
            <a:ext cx="3189287" cy="236220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2355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CNN反向传播</a:t>
            </a:r>
            <a:endParaRPr lang="zh-CN" altLang="en-US" dirty="0"/>
          </a:p>
        </p:txBody>
      </p:sp>
      <p:sp>
        <p:nvSpPr>
          <p:cNvPr id="23555" name="文本占位符 23554"/>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代价函数</a:t>
            </a:r>
            <a:endParaRPr lang="zh-CN" altLang="en-US" dirty="0">
              <a:ea typeface="宋体" panose="02010600030101010101" pitchFamily="2" charset="-122"/>
            </a:endParaRPr>
          </a:p>
          <a:p>
            <a:pPr lvl="1"/>
            <a:r>
              <a:rPr lang="zh-CN" altLang="en-US" dirty="0">
                <a:ea typeface="宋体" panose="02010600030101010101" pitchFamily="2" charset="-122"/>
              </a:rPr>
              <a:t>最小化平方误差(MSE)，最小化相对熵(Relative Entropy)</a:t>
            </a:r>
            <a:endParaRPr lang="zh-CN" altLang="en-US" dirty="0"/>
          </a:p>
          <a:p>
            <a:r>
              <a:rPr lang="zh-CN" altLang="en-US" dirty="0">
                <a:ea typeface="宋体" panose="02010600030101010101" pitchFamily="2" charset="-122"/>
              </a:rPr>
              <a:t>反向传播主要考虑三个方面：</a:t>
            </a:r>
            <a:endParaRPr lang="zh-CN" altLang="en-US" dirty="0">
              <a:ea typeface="宋体" panose="02010600030101010101" pitchFamily="2" charset="-122"/>
            </a:endParaRPr>
          </a:p>
          <a:p>
            <a:pPr lvl="1"/>
            <a:r>
              <a:rPr lang="zh-CN" altLang="en-US" dirty="0">
                <a:ea typeface="宋体" panose="02010600030101010101" pitchFamily="2" charset="-122"/>
              </a:rPr>
              <a:t>输出层，代价函数的确定及求导</a:t>
            </a:r>
            <a:endParaRPr lang="zh-CN" altLang="en-US" dirty="0">
              <a:ea typeface="宋体" panose="02010600030101010101" pitchFamily="2" charset="-122"/>
            </a:endParaRPr>
          </a:p>
          <a:p>
            <a:pPr lvl="1"/>
            <a:r>
              <a:rPr lang="zh-CN" altLang="en-US" dirty="0">
                <a:ea typeface="宋体" panose="02010600030101010101" pitchFamily="2" charset="-122"/>
              </a:rPr>
              <a:t>Pooling，数据的下采样及残差的上采样</a:t>
            </a:r>
            <a:endParaRPr lang="zh-CN" altLang="en-US" dirty="0">
              <a:ea typeface="宋体" panose="02010600030101010101" pitchFamily="2" charset="-122"/>
            </a:endParaRPr>
          </a:p>
          <a:p>
            <a:pPr lvl="1"/>
            <a:r>
              <a:rPr lang="zh-CN" altLang="en-US" dirty="0">
                <a:ea typeface="宋体" panose="02010600030101010101" pitchFamily="2" charset="-122"/>
              </a:rPr>
              <a:t>卷积层，数据的卷积运算及残差的反卷积运算</a:t>
            </a:r>
            <a:endParaRPr lang="zh-CN" altLang="en-US" dirty="0"/>
          </a:p>
          <a:p>
            <a:endParaRPr lang="zh-CN" altLang="en-US" dirty="0"/>
          </a:p>
        </p:txBody>
      </p:sp>
      <p:graphicFrame>
        <p:nvGraphicFramePr>
          <p:cNvPr id="23556" name="对象 23555"/>
          <p:cNvGraphicFramePr/>
          <p:nvPr/>
        </p:nvGraphicFramePr>
        <p:xfrm>
          <a:off x="2286000" y="4724400"/>
          <a:ext cx="8839200" cy="2051050"/>
        </p:xfrm>
        <a:graphic>
          <a:graphicData uri="http://schemas.openxmlformats.org/presentationml/2006/ole">
            <mc:AlternateContent xmlns:mc="http://schemas.openxmlformats.org/markup-compatibility/2006">
              <mc:Choice xmlns:v="urn:schemas-microsoft-com:vml" Requires="v">
                <p:oleObj spid="_x0000_s9218" name="" r:id="rId1" imgW="9420225" imgH="3267075" progId="PBrush">
                  <p:embed/>
                </p:oleObj>
              </mc:Choice>
              <mc:Fallback>
                <p:oleObj name="" r:id="rId1" imgW="9420225" imgH="3267075" progId="PBrush">
                  <p:embed/>
                  <p:pic>
                    <p:nvPicPr>
                      <p:cNvPr id="0" name="图片 3084"/>
                      <p:cNvPicPr/>
                      <p:nvPr/>
                    </p:nvPicPr>
                    <p:blipFill>
                      <a:blip r:embed="rId2"/>
                      <a:stretch>
                        <a:fillRect/>
                      </a:stretch>
                    </p:blipFill>
                    <p:spPr>
                      <a:xfrm>
                        <a:off x="2286000" y="4724400"/>
                        <a:ext cx="8839200" cy="2051050"/>
                      </a:xfrm>
                      <a:prstGeom prst="rect">
                        <a:avLst/>
                      </a:prstGeom>
                      <a:noFill/>
                      <a:ln w="38100">
                        <a:noFill/>
                        <a:miter/>
                      </a:ln>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5121"/>
          <p:cNvSpPr>
            <a:spLocks noGrp="1"/>
          </p:cNvSpPr>
          <p:nvPr>
            <p:ph type="ctrTitle"/>
          </p:nvPr>
        </p:nvSpPr>
        <p:spPr>
          <a:xfrm>
            <a:off x="914400" y="2132013"/>
            <a:ext cx="10515600" cy="1470025"/>
          </a:xfrm>
        </p:spPr>
        <p:txBody>
          <a:bodyPr vert="horz" wrap="square" lIns="91436" tIns="45718" rIns="91436" bIns="45718" anchor="ctr"/>
          <a:lstStyle/>
          <a:p>
            <a:pPr algn="l">
              <a:buNone/>
            </a:pPr>
            <a:r>
              <a:rPr lang="zh-CN" altLang="en-US" sz="4000" kern="1200" dirty="0">
                <a:latin typeface="Calibri" panose="020F0502020204030204" pitchFamily="2" charset="0"/>
                <a:ea typeface="宋体" panose="02010600030101010101" pitchFamily="2" charset="-122"/>
                <a:sym typeface="Arial" panose="020B0604020202020204" pitchFamily="34" charset="0"/>
              </a:rPr>
              <a:t>             卷积神经网络</a:t>
            </a:r>
            <a:br>
              <a:rPr lang="zh-CN" altLang="en-US" sz="4000" kern="1200" dirty="0">
                <a:latin typeface="Calibri" panose="020F0502020204030204" pitchFamily="2" charset="0"/>
                <a:ea typeface="Arial" panose="020B0604020202020204" pitchFamily="34" charset="0"/>
                <a:sym typeface="Arial" panose="020B0604020202020204" pitchFamily="34" charset="0"/>
              </a:rPr>
            </a:br>
            <a:r>
              <a:rPr lang="zh-CN" altLang="en-US" sz="4000" kern="1200" dirty="0">
                <a:latin typeface="Calibri" panose="020F0502020204030204" pitchFamily="2" charset="0"/>
                <a:ea typeface="Arial" panose="020B0604020202020204" pitchFamily="34" charset="0"/>
                <a:sym typeface="Arial" panose="020B0604020202020204" pitchFamily="34" charset="0"/>
              </a:rPr>
              <a:t> </a:t>
            </a:r>
            <a:r>
              <a:rPr lang="zh-CN" altLang="en-US" sz="4000" kern="1200" dirty="0">
                <a:latin typeface="Calibri" panose="020F0502020204030204" pitchFamily="2" charset="0"/>
                <a:ea typeface="宋体" panose="02010600030101010101" pitchFamily="2" charset="-122"/>
                <a:sym typeface="Arial" panose="020B0604020202020204" pitchFamily="34" charset="0"/>
              </a:rPr>
              <a:t>                     </a:t>
            </a:r>
            <a:r>
              <a:rPr lang="zh-CN" altLang="en-US" sz="3200" kern="1200" dirty="0">
                <a:latin typeface="Calibri" panose="020F0502020204030204" pitchFamily="2" charset="0"/>
                <a:ea typeface="Arial" panose="020B0604020202020204" pitchFamily="34" charset="0"/>
                <a:sym typeface="Arial" panose="020B0604020202020204" pitchFamily="34" charset="0"/>
              </a:rPr>
              <a:t>——</a:t>
            </a:r>
            <a:r>
              <a:rPr lang="en-US" altLang="x-none" sz="3200" kern="1200" dirty="0">
                <a:latin typeface="Calibri" panose="020F0502020204030204" pitchFamily="2" charset="0"/>
                <a:ea typeface="Arial" panose="020B0604020202020204" pitchFamily="34" charset="0"/>
                <a:sym typeface="Arial" panose="020B0604020202020204" pitchFamily="34" charset="0"/>
              </a:rPr>
              <a:t>Convolutional Neural Networks</a:t>
            </a:r>
            <a:r>
              <a:rPr lang="zh-CN" altLang="en-US" sz="3200" kern="1200" dirty="0">
                <a:latin typeface="Calibri" panose="020F0502020204030204" pitchFamily="2" charset="0"/>
                <a:ea typeface="宋体" panose="02010600030101010101" pitchFamily="2" charset="-122"/>
                <a:sym typeface="Arial" panose="020B0604020202020204" pitchFamily="34" charset="0"/>
              </a:rPr>
              <a:t>, CNN</a:t>
            </a:r>
            <a:endParaRPr lang="en-US" altLang="x-none" sz="32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BP</a:t>
            </a:r>
            <a:r>
              <a:rPr lang="zh-CN" altLang="en-US">
                <a:ea typeface="宋体" panose="02010600030101010101" pitchFamily="2" charset="-122"/>
              </a:rPr>
              <a:t>算法</a:t>
            </a:r>
            <a:endParaRPr lang="zh-CN" altLang="en-US">
              <a:ea typeface="宋体" panose="02010600030101010101" pitchFamily="2" charset="-122"/>
            </a:endParaRPr>
          </a:p>
        </p:txBody>
      </p:sp>
      <p:sp>
        <p:nvSpPr>
          <p:cNvPr id="3" name="内容占位符 2"/>
          <p:cNvSpPr>
            <a:spLocks noGrp="1"/>
          </p:cNvSpPr>
          <p:nvPr>
            <p:ph idx="1"/>
          </p:nvPr>
        </p:nvSpPr>
        <p:spPr/>
        <p:txBody>
          <a:bodyPr/>
          <a:p>
            <a:r>
              <a:rPr lang="zh-CN" altLang="en-US"/>
              <a:t>误差反传</a:t>
            </a:r>
            <a:endParaRPr lang="zh-CN" altLang="en-US"/>
          </a:p>
        </p:txBody>
      </p:sp>
      <p:graphicFrame>
        <p:nvGraphicFramePr>
          <p:cNvPr id="33796" name="对象 1"/>
          <p:cNvGraphicFramePr>
            <a:graphicFrameLocks noChangeAspect="1"/>
          </p:cNvGraphicFramePr>
          <p:nvPr/>
        </p:nvGraphicFramePr>
        <p:xfrm>
          <a:off x="3307080" y="1906270"/>
          <a:ext cx="8067675" cy="1319530"/>
        </p:xfrm>
        <a:graphic>
          <a:graphicData uri="http://schemas.openxmlformats.org/presentationml/2006/ole">
            <mc:AlternateContent xmlns:mc="http://schemas.openxmlformats.org/markup-compatibility/2006">
              <mc:Choice xmlns:v="urn:schemas-microsoft-com:vml" Requires="v">
                <p:oleObj spid="_x0000_s3084" name="" r:id="rId1" imgW="3200400" imgH="685800" progId="Equation.3">
                  <p:embed/>
                </p:oleObj>
              </mc:Choice>
              <mc:Fallback>
                <p:oleObj name="" r:id="rId1" imgW="3200400" imgH="685800" progId="Equation.3">
                  <p:embed/>
                  <p:pic>
                    <p:nvPicPr>
                      <p:cNvPr id="0" name="图片 3083"/>
                      <p:cNvPicPr/>
                      <p:nvPr/>
                    </p:nvPicPr>
                    <p:blipFill>
                      <a:blip r:embed="rId2"/>
                      <a:stretch>
                        <a:fillRect/>
                      </a:stretch>
                    </p:blipFill>
                    <p:spPr>
                      <a:xfrm>
                        <a:off x="3307080" y="1906270"/>
                        <a:ext cx="8067675" cy="1319530"/>
                      </a:xfrm>
                      <a:prstGeom prst="rect">
                        <a:avLst/>
                      </a:prstGeom>
                      <a:solidFill>
                        <a:schemeClr val="bg1"/>
                      </a:solidFill>
                      <a:ln w="38100">
                        <a:noFill/>
                        <a:miter/>
                      </a:ln>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1325880" y="3582353"/>
          <a:ext cx="2212340" cy="925195"/>
        </p:xfrm>
        <a:graphic>
          <a:graphicData uri="http://schemas.openxmlformats.org/presentationml/2006/ole">
            <mc:AlternateContent xmlns:mc="http://schemas.openxmlformats.org/markup-compatibility/2006">
              <mc:Choice xmlns:v="urn:schemas-microsoft-com:vml" Requires="v">
                <p:oleObj spid="_x0000_s6145" name="" r:id="rId3" imgW="1002665" imgH="419100" progId="Equation.KSEE3">
                  <p:embed/>
                </p:oleObj>
              </mc:Choice>
              <mc:Fallback>
                <p:oleObj name="" r:id="rId3" imgW="1002665" imgH="419100" progId="Equation.KSEE3">
                  <p:embed/>
                  <p:pic>
                    <p:nvPicPr>
                      <p:cNvPr id="0" name="图片 6144"/>
                      <p:cNvPicPr/>
                      <p:nvPr/>
                    </p:nvPicPr>
                    <p:blipFill>
                      <a:blip r:embed="rId4"/>
                      <a:stretch>
                        <a:fillRect/>
                      </a:stretch>
                    </p:blipFill>
                    <p:spPr>
                      <a:xfrm>
                        <a:off x="1325880" y="3582353"/>
                        <a:ext cx="2212340" cy="925195"/>
                      </a:xfrm>
                      <a:prstGeom prst="rect">
                        <a:avLst/>
                      </a:prstGeom>
                    </p:spPr>
                  </p:pic>
                </p:oleObj>
              </mc:Fallback>
            </mc:AlternateContent>
          </a:graphicData>
        </a:graphic>
      </p:graphicFrame>
      <p:graphicFrame>
        <p:nvGraphicFramePr>
          <p:cNvPr id="5" name="对象 1"/>
          <p:cNvGraphicFramePr>
            <a:graphicFrameLocks noChangeAspect="1"/>
          </p:cNvGraphicFramePr>
          <p:nvPr/>
        </p:nvGraphicFramePr>
        <p:xfrm>
          <a:off x="4188143" y="4324350"/>
          <a:ext cx="5092700" cy="1320800"/>
        </p:xfrm>
        <a:graphic>
          <a:graphicData uri="http://schemas.openxmlformats.org/presentationml/2006/ole">
            <mc:AlternateContent xmlns:mc="http://schemas.openxmlformats.org/markup-compatibility/2006">
              <mc:Choice xmlns:v="urn:schemas-microsoft-com:vml" Requires="v">
                <p:oleObj spid="_x0000_s6" name="" r:id="rId5" imgW="2019300" imgH="685800" progId="Equation.3">
                  <p:embed/>
                </p:oleObj>
              </mc:Choice>
              <mc:Fallback>
                <p:oleObj name="" r:id="rId5" imgW="2019300" imgH="685800" progId="Equation.3">
                  <p:embed/>
                  <p:pic>
                    <p:nvPicPr>
                      <p:cNvPr id="0" name="图片 3083"/>
                      <p:cNvPicPr/>
                      <p:nvPr/>
                    </p:nvPicPr>
                    <p:blipFill>
                      <a:blip r:embed="rId6"/>
                      <a:stretch>
                        <a:fillRect/>
                      </a:stretch>
                    </p:blipFill>
                    <p:spPr>
                      <a:xfrm>
                        <a:off x="4188143" y="4324350"/>
                        <a:ext cx="5092700" cy="1320800"/>
                      </a:xfrm>
                      <a:prstGeom prst="rect">
                        <a:avLst/>
                      </a:prstGeom>
                      <a:solidFill>
                        <a:schemeClr val="bg1"/>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en-US" altLang="zh-CN"/>
          </a:p>
        </p:txBody>
      </p:sp>
      <p:pic>
        <p:nvPicPr>
          <p:cNvPr id="4" name="图片 3"/>
          <p:cNvPicPr>
            <a:picLocks noChangeAspect="1"/>
          </p:cNvPicPr>
          <p:nvPr/>
        </p:nvPicPr>
        <p:blipFill>
          <a:blip r:embed="rId1"/>
          <a:stretch>
            <a:fillRect/>
          </a:stretch>
        </p:blipFill>
        <p:spPr>
          <a:xfrm>
            <a:off x="1236345" y="1195070"/>
            <a:ext cx="9719310" cy="51339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残差的反向传播</a:t>
            </a:r>
            <a:endParaRPr lang="zh-CN" altLang="en-US"/>
          </a:p>
        </p:txBody>
      </p:sp>
      <p:sp>
        <p:nvSpPr>
          <p:cNvPr id="3" name="内容占位符 2"/>
          <p:cNvSpPr>
            <a:spLocks noGrp="1"/>
          </p:cNvSpPr>
          <p:nvPr>
            <p:ph idx="1"/>
          </p:nvPr>
        </p:nvSpPr>
        <p:spPr>
          <a:xfrm>
            <a:off x="406400" y="1397000"/>
            <a:ext cx="4356100" cy="4729480"/>
          </a:xfrm>
        </p:spPr>
        <p:txBody>
          <a:bodyPr/>
          <a:p>
            <a:r>
              <a:rPr lang="en-US" altLang="zh-CN"/>
              <a:t>Pooling</a:t>
            </a:r>
            <a:r>
              <a:rPr lang="zh-CN" altLang="en-US">
                <a:ea typeface="宋体" panose="02010600030101010101" pitchFamily="2" charset="-122"/>
              </a:rPr>
              <a:t>层</a:t>
            </a:r>
            <a:endParaRPr lang="zh-CN" altLang="en-US">
              <a:ea typeface="宋体" panose="02010600030101010101" pitchFamily="2" charset="-122"/>
            </a:endParaRPr>
          </a:p>
          <a:p>
            <a:pPr lvl="1"/>
            <a:r>
              <a:rPr lang="zh-CN" altLang="en-US">
                <a:ea typeface="宋体" panose="02010600030101010101" pitchFamily="2" charset="-122"/>
              </a:rPr>
              <a:t>假设卷积层大小为4×4, pooling区域大小为2×2, pooling后得到的矩形大小也为2*2</a:t>
            </a:r>
            <a:endParaRPr lang="zh-CN" altLang="en-US">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2513330" y="4035425"/>
            <a:ext cx="2326640" cy="1373505"/>
          </a:xfrm>
          <a:prstGeom prst="rect">
            <a:avLst/>
          </a:prstGeom>
        </p:spPr>
      </p:pic>
      <p:pic>
        <p:nvPicPr>
          <p:cNvPr id="5" name="图片 4"/>
          <p:cNvPicPr>
            <a:picLocks noChangeAspect="1"/>
          </p:cNvPicPr>
          <p:nvPr/>
        </p:nvPicPr>
        <p:blipFill>
          <a:blip r:embed="rId2"/>
          <a:stretch>
            <a:fillRect/>
          </a:stretch>
        </p:blipFill>
        <p:spPr>
          <a:xfrm>
            <a:off x="6143625" y="1397000"/>
            <a:ext cx="3520440" cy="2485390"/>
          </a:xfrm>
          <a:prstGeom prst="rect">
            <a:avLst/>
          </a:prstGeom>
        </p:spPr>
      </p:pic>
      <p:pic>
        <p:nvPicPr>
          <p:cNvPr id="6" name="图片 5"/>
          <p:cNvPicPr>
            <a:picLocks noChangeAspect="1"/>
          </p:cNvPicPr>
          <p:nvPr/>
        </p:nvPicPr>
        <p:blipFill>
          <a:blip r:embed="rId3"/>
          <a:stretch>
            <a:fillRect/>
          </a:stretch>
        </p:blipFill>
        <p:spPr>
          <a:xfrm>
            <a:off x="6115050" y="4035425"/>
            <a:ext cx="3577590" cy="2526030"/>
          </a:xfrm>
          <a:prstGeom prst="rect">
            <a:avLst/>
          </a:prstGeom>
        </p:spPr>
      </p:pic>
      <p:sp>
        <p:nvSpPr>
          <p:cNvPr id="7" name="文本框 6"/>
          <p:cNvSpPr txBox="1"/>
          <p:nvPr/>
        </p:nvSpPr>
        <p:spPr>
          <a:xfrm>
            <a:off x="9821545" y="2455545"/>
            <a:ext cx="1973580" cy="460375"/>
          </a:xfrm>
          <a:prstGeom prst="rect">
            <a:avLst/>
          </a:prstGeom>
          <a:noFill/>
        </p:spPr>
        <p:txBody>
          <a:bodyPr wrap="none" rtlCol="0" anchor="t">
            <a:spAutoFit/>
          </a:bodyPr>
          <a:p>
            <a:r>
              <a:rPr lang="zh-CN" altLang="en-US" sz="2400">
                <a:sym typeface="+mn-ea"/>
              </a:rPr>
              <a:t>Average pool</a:t>
            </a:r>
            <a:endParaRPr lang="zh-CN" altLang="en-US" sz="2400">
              <a:sym typeface="+mn-ea"/>
            </a:endParaRPr>
          </a:p>
        </p:txBody>
      </p:sp>
      <p:sp>
        <p:nvSpPr>
          <p:cNvPr id="8" name="文本框 7"/>
          <p:cNvSpPr txBox="1"/>
          <p:nvPr/>
        </p:nvSpPr>
        <p:spPr>
          <a:xfrm>
            <a:off x="9838690" y="4843145"/>
            <a:ext cx="1419860" cy="460375"/>
          </a:xfrm>
          <a:prstGeom prst="rect">
            <a:avLst/>
          </a:prstGeom>
          <a:noFill/>
        </p:spPr>
        <p:txBody>
          <a:bodyPr wrap="none" rtlCol="0" anchor="t">
            <a:spAutoFit/>
          </a:bodyPr>
          <a:p>
            <a:r>
              <a:rPr lang="en-US" altLang="zh-CN" sz="2400">
                <a:sym typeface="+mn-ea"/>
              </a:rPr>
              <a:t>Max</a:t>
            </a:r>
            <a:r>
              <a:rPr lang="zh-CN" altLang="en-US" sz="2400">
                <a:sym typeface="+mn-ea"/>
              </a:rPr>
              <a:t> pool</a:t>
            </a:r>
            <a:endParaRPr lang="zh-CN" altLang="en-US" sz="2400">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残差的反向传播</a:t>
            </a:r>
            <a:endParaRPr lang="zh-CN" altLang="en-US"/>
          </a:p>
        </p:txBody>
      </p:sp>
      <p:sp>
        <p:nvSpPr>
          <p:cNvPr id="3" name="内容占位符 2"/>
          <p:cNvSpPr>
            <a:spLocks noGrp="1"/>
          </p:cNvSpPr>
          <p:nvPr>
            <p:ph idx="1"/>
          </p:nvPr>
        </p:nvSpPr>
        <p:spPr>
          <a:xfrm>
            <a:off x="406400" y="1405890"/>
            <a:ext cx="11379200" cy="4729163"/>
          </a:xfrm>
        </p:spPr>
        <p:txBody>
          <a:bodyPr/>
          <a:p>
            <a:r>
              <a:rPr lang="zh-CN" altLang="en-US">
                <a:ea typeface="宋体" panose="02010600030101010101" pitchFamily="2" charset="-122"/>
              </a:rPr>
              <a:t>卷积层</a:t>
            </a:r>
            <a:endParaRPr lang="zh-CN" altLang="en-US">
              <a:ea typeface="宋体" panose="02010600030101010101" pitchFamily="2" charset="-122"/>
            </a:endParaRPr>
          </a:p>
          <a:p>
            <a:pPr lvl="1"/>
            <a:r>
              <a:rPr lang="zh-CN" altLang="en-US"/>
              <a:t>卷积 </a:t>
            </a:r>
            <a:r>
              <a:rPr lang="en-US" altLang="zh-CN"/>
              <a:t>vs. </a:t>
            </a:r>
            <a:r>
              <a:rPr lang="zh-CN" altLang="en-US"/>
              <a:t>反卷积</a:t>
            </a:r>
            <a:endParaRPr lang="zh-CN" altLang="en-US"/>
          </a:p>
        </p:txBody>
      </p:sp>
      <p:pic>
        <p:nvPicPr>
          <p:cNvPr id="5" name="图片 4"/>
          <p:cNvPicPr>
            <a:picLocks noChangeAspect="1"/>
          </p:cNvPicPr>
          <p:nvPr/>
        </p:nvPicPr>
        <p:blipFill>
          <a:blip r:embed="rId1"/>
          <a:stretch>
            <a:fillRect/>
          </a:stretch>
        </p:blipFill>
        <p:spPr>
          <a:xfrm>
            <a:off x="6311900" y="2936875"/>
            <a:ext cx="5506085" cy="3200400"/>
          </a:xfrm>
          <a:prstGeom prst="rect">
            <a:avLst/>
          </a:prstGeom>
        </p:spPr>
      </p:pic>
      <p:graphicFrame>
        <p:nvGraphicFramePr>
          <p:cNvPr id="6" name="对象 5"/>
          <p:cNvGraphicFramePr/>
          <p:nvPr/>
        </p:nvGraphicFramePr>
        <p:xfrm>
          <a:off x="226695" y="3141345"/>
          <a:ext cx="5956935" cy="2790825"/>
        </p:xfrm>
        <a:graphic>
          <a:graphicData uri="http://schemas.openxmlformats.org/presentationml/2006/ole">
            <mc:AlternateContent xmlns:mc="http://schemas.openxmlformats.org/markup-compatibility/2006">
              <mc:Choice xmlns:v="urn:schemas-microsoft-com:vml" Requires="v">
                <p:oleObj spid="_x0000_s7" name="" r:id="rId2" imgW="5143500" imgH="2209800" progId="Paint.Picture">
                  <p:embed/>
                </p:oleObj>
              </mc:Choice>
              <mc:Fallback>
                <p:oleObj name="" r:id="rId2" imgW="5143500" imgH="2209800" progId="Paint.Picture">
                  <p:embed/>
                  <p:pic>
                    <p:nvPicPr>
                      <p:cNvPr id="0" name="图片 6"/>
                      <p:cNvPicPr/>
                      <p:nvPr/>
                    </p:nvPicPr>
                    <p:blipFill>
                      <a:blip r:embed="rId3"/>
                      <a:stretch>
                        <a:fillRect/>
                      </a:stretch>
                    </p:blipFill>
                    <p:spPr>
                      <a:xfrm>
                        <a:off x="226695" y="3141345"/>
                        <a:ext cx="5956935" cy="2790825"/>
                      </a:xfrm>
                      <a:prstGeom prst="rect">
                        <a:avLst/>
                      </a:prstGeom>
                    </p:spPr>
                  </p:pic>
                </p:oleObj>
              </mc:Fallback>
            </mc:AlternateContent>
          </a:graphicData>
        </a:graphic>
      </p:graphicFrame>
      <p:sp>
        <p:nvSpPr>
          <p:cNvPr id="4" name="矩形 3"/>
          <p:cNvSpPr/>
          <p:nvPr/>
        </p:nvSpPr>
        <p:spPr>
          <a:xfrm flipH="1" flipV="1">
            <a:off x="305435" y="3042920"/>
            <a:ext cx="5761990" cy="28892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flipH="1" flipV="1">
            <a:off x="6183630" y="3042920"/>
            <a:ext cx="5761990" cy="28892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残差的反向传播</a:t>
            </a:r>
            <a:endParaRPr lang="zh-CN" altLang="en-US"/>
          </a:p>
        </p:txBody>
      </p:sp>
      <p:sp>
        <p:nvSpPr>
          <p:cNvPr id="3" name="内容占位符 2"/>
          <p:cNvSpPr>
            <a:spLocks noGrp="1"/>
          </p:cNvSpPr>
          <p:nvPr>
            <p:ph idx="1"/>
          </p:nvPr>
        </p:nvSpPr>
        <p:spPr/>
        <p:txBody>
          <a:bodyPr/>
          <a:p>
            <a:r>
              <a:rPr lang="zh-CN" altLang="en-US"/>
              <a:t>卷积层</a:t>
            </a:r>
            <a:endParaRPr lang="zh-CN" altLang="en-US"/>
          </a:p>
          <a:p>
            <a:pPr lvl="1"/>
            <a:r>
              <a:rPr lang="zh-CN" altLang="en-US"/>
              <a:t>通道图大小为3×3，2个特征核，核大小为2×2</a:t>
            </a:r>
            <a:endParaRPr lang="zh-CN" altLang="en-US"/>
          </a:p>
        </p:txBody>
      </p:sp>
      <p:pic>
        <p:nvPicPr>
          <p:cNvPr id="5" name="图片 4"/>
          <p:cNvPicPr>
            <a:picLocks noChangeAspect="1"/>
          </p:cNvPicPr>
          <p:nvPr/>
        </p:nvPicPr>
        <p:blipFill>
          <a:blip r:embed="rId1"/>
          <a:stretch>
            <a:fillRect/>
          </a:stretch>
        </p:blipFill>
        <p:spPr>
          <a:xfrm>
            <a:off x="1036320" y="3117215"/>
            <a:ext cx="1640840" cy="988695"/>
          </a:xfrm>
          <a:prstGeom prst="rect">
            <a:avLst/>
          </a:prstGeom>
        </p:spPr>
      </p:pic>
      <p:pic>
        <p:nvPicPr>
          <p:cNvPr id="6" name="图片 5"/>
          <p:cNvPicPr>
            <a:picLocks noChangeAspect="1"/>
          </p:cNvPicPr>
          <p:nvPr/>
        </p:nvPicPr>
        <p:blipFill>
          <a:blip r:embed="rId2"/>
          <a:stretch>
            <a:fillRect/>
          </a:stretch>
        </p:blipFill>
        <p:spPr>
          <a:xfrm>
            <a:off x="1028700" y="4768850"/>
            <a:ext cx="1656080" cy="997585"/>
          </a:xfrm>
          <a:prstGeom prst="rect">
            <a:avLst/>
          </a:prstGeom>
        </p:spPr>
      </p:pic>
      <p:pic>
        <p:nvPicPr>
          <p:cNvPr id="7" name="图片 6"/>
          <p:cNvPicPr>
            <a:picLocks noChangeAspect="1"/>
          </p:cNvPicPr>
          <p:nvPr/>
        </p:nvPicPr>
        <p:blipFill>
          <a:blip r:embed="rId3"/>
          <a:stretch>
            <a:fillRect/>
          </a:stretch>
        </p:blipFill>
        <p:spPr>
          <a:xfrm>
            <a:off x="3886835" y="2804160"/>
            <a:ext cx="5046345" cy="1492250"/>
          </a:xfrm>
          <a:prstGeom prst="rect">
            <a:avLst/>
          </a:prstGeom>
        </p:spPr>
      </p:pic>
      <p:pic>
        <p:nvPicPr>
          <p:cNvPr id="8" name="图片 7"/>
          <p:cNvPicPr>
            <a:picLocks noChangeAspect="1"/>
          </p:cNvPicPr>
          <p:nvPr/>
        </p:nvPicPr>
        <p:blipFill>
          <a:blip r:embed="rId4"/>
          <a:stretch>
            <a:fillRect/>
          </a:stretch>
        </p:blipFill>
        <p:spPr>
          <a:xfrm>
            <a:off x="3886835" y="4638040"/>
            <a:ext cx="5584190" cy="1398905"/>
          </a:xfrm>
          <a:prstGeom prst="rect">
            <a:avLst/>
          </a:prstGeom>
        </p:spPr>
      </p:pic>
      <p:pic>
        <p:nvPicPr>
          <p:cNvPr id="9" name="图片 8"/>
          <p:cNvPicPr>
            <a:picLocks noChangeAspect="1"/>
          </p:cNvPicPr>
          <p:nvPr/>
        </p:nvPicPr>
        <p:blipFill>
          <a:blip r:embed="rId5"/>
          <a:stretch>
            <a:fillRect/>
          </a:stretch>
        </p:blipFill>
        <p:spPr>
          <a:xfrm>
            <a:off x="6243955" y="2740660"/>
            <a:ext cx="5541645" cy="34404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560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例：文字识别系统LeNet-5</a:t>
            </a:r>
            <a:endParaRPr lang="zh-CN" altLang="en-US" dirty="0">
              <a:ea typeface="宋体" panose="02010600030101010101" pitchFamily="2" charset="-122"/>
            </a:endParaRPr>
          </a:p>
        </p:txBody>
      </p:sp>
      <p:sp>
        <p:nvSpPr>
          <p:cNvPr id="25603" name="文本占位符 25602"/>
          <p:cNvSpPr>
            <a:spLocks noGrp="1"/>
          </p:cNvSpPr>
          <p:nvPr>
            <p:ph type="body" idx="1"/>
          </p:nvPr>
        </p:nvSpPr>
        <p:spPr/>
        <p:txBody>
          <a:bodyPr vert="horz" wrap="square" lIns="91436" tIns="45718" rIns="91436" bIns="45718" anchor="t"/>
          <a:lstStyle/>
          <a:p>
            <a:r>
              <a:rPr lang="zh-CN" altLang="en-US"/>
              <a:t>当年美国大多数银行就是用它来识别支票上面的手写数字的。</a:t>
            </a:r>
            <a:endParaRPr lang="zh-CN" altLang="en-US"/>
          </a:p>
        </p:txBody>
      </p:sp>
      <p:pic>
        <p:nvPicPr>
          <p:cNvPr id="25604" name="图片 25603"/>
          <p:cNvPicPr>
            <a:picLocks noChangeAspect="1"/>
          </p:cNvPicPr>
          <p:nvPr/>
        </p:nvPicPr>
        <p:blipFill>
          <a:blip r:embed="rId1"/>
          <a:stretch>
            <a:fillRect/>
          </a:stretch>
        </p:blipFill>
        <p:spPr>
          <a:xfrm>
            <a:off x="57150" y="2535555"/>
            <a:ext cx="12249150" cy="3590925"/>
          </a:xfrm>
          <a:prstGeom prst="rect">
            <a:avLst/>
          </a:prstGeom>
          <a:noFill/>
          <a:ln w="9525">
            <a:noFill/>
          </a:ln>
        </p:spPr>
      </p:pic>
      <p:pic>
        <p:nvPicPr>
          <p:cNvPr id="2" name="图片 1"/>
          <p:cNvPicPr>
            <a:picLocks noChangeAspect="1"/>
          </p:cNvPicPr>
          <p:nvPr/>
        </p:nvPicPr>
        <p:blipFill>
          <a:blip r:embed="rId2"/>
          <a:stretch>
            <a:fillRect/>
          </a:stretch>
        </p:blipFill>
        <p:spPr>
          <a:xfrm>
            <a:off x="2404110" y="3013710"/>
            <a:ext cx="7760970" cy="26346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2764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文字识别系统LeNet-5</a:t>
            </a:r>
            <a:endParaRPr lang="zh-CN" altLang="en-US" dirty="0">
              <a:ea typeface="宋体" panose="02010600030101010101" pitchFamily="2" charset="-122"/>
            </a:endParaRPr>
          </a:p>
        </p:txBody>
      </p:sp>
      <p:sp>
        <p:nvSpPr>
          <p:cNvPr id="27651" name="文本占位符 27650"/>
          <p:cNvSpPr>
            <a:spLocks noGrp="1"/>
          </p:cNvSpPr>
          <p:nvPr>
            <p:ph type="body" idx="1"/>
          </p:nvPr>
        </p:nvSpPr>
        <p:spPr/>
        <p:txBody>
          <a:bodyPr vert="horz" wrap="square" lIns="91436" tIns="45718" rIns="91436" bIns="45718" anchor="t"/>
          <a:lstStyle/>
          <a:p/>
        </p:txBody>
      </p:sp>
      <p:pic>
        <p:nvPicPr>
          <p:cNvPr id="27652" name="图片 27651"/>
          <p:cNvPicPr>
            <a:picLocks noChangeAspect="1"/>
          </p:cNvPicPr>
          <p:nvPr/>
        </p:nvPicPr>
        <p:blipFill>
          <a:blip r:embed="rId1"/>
          <a:stretch>
            <a:fillRect/>
          </a:stretch>
        </p:blipFill>
        <p:spPr>
          <a:xfrm>
            <a:off x="6101080" y="1318895"/>
            <a:ext cx="5481320" cy="5161280"/>
          </a:xfrm>
          <a:prstGeom prst="rect">
            <a:avLst/>
          </a:prstGeom>
          <a:noFill/>
          <a:ln w="9525">
            <a:noFill/>
          </a:ln>
        </p:spPr>
      </p:pic>
      <p:pic>
        <p:nvPicPr>
          <p:cNvPr id="2" name="图片 1"/>
          <p:cNvPicPr>
            <a:picLocks noChangeAspect="1"/>
          </p:cNvPicPr>
          <p:nvPr/>
        </p:nvPicPr>
        <p:blipFill>
          <a:blip r:embed="rId2"/>
          <a:stretch>
            <a:fillRect/>
          </a:stretch>
        </p:blipFill>
        <p:spPr>
          <a:xfrm>
            <a:off x="311785" y="1570355"/>
            <a:ext cx="5807075" cy="455549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卷积神经网络</a:t>
            </a:r>
            <a:endParaRPr lang="zh-CN" altLang="en-US"/>
          </a:p>
        </p:txBody>
      </p:sp>
      <p:sp>
        <p:nvSpPr>
          <p:cNvPr id="3" name="内容占位符 2"/>
          <p:cNvSpPr>
            <a:spLocks noGrp="1"/>
          </p:cNvSpPr>
          <p:nvPr>
            <p:ph idx="1"/>
          </p:nvPr>
        </p:nvSpPr>
        <p:spPr/>
        <p:txBody>
          <a:bodyPr/>
          <a:lstStyle/>
          <a:p>
            <a:r>
              <a:rPr lang="zh-CN" altLang="en-US">
                <a:sym typeface="+mn-ea"/>
              </a:rPr>
              <a:t>卷积网络的核心思想：</a:t>
            </a:r>
            <a:endParaRPr lang="zh-CN" altLang="en-US">
              <a:sym typeface="+mn-ea"/>
            </a:endParaRPr>
          </a:p>
          <a:p>
            <a:pPr lvl="1"/>
            <a:r>
              <a:rPr lang="zh-CN" altLang="en-US"/>
              <a:t>将局部感受野、权值共享以及时间或空间亚采样这三种结构思想结合起来获得了某种程度的位移、尺度、形变不变性。</a:t>
            </a:r>
            <a:endParaRPr lang="zh-CN" altLang="en-US"/>
          </a:p>
          <a:p>
            <a:pPr lvl="0"/>
            <a:r>
              <a:rPr lang="zh-CN" altLang="en-US">
                <a:sym typeface="+mn-ea"/>
              </a:rPr>
              <a:t>层间联系和空域信息的紧密关系，使其适于图像处理和理解。</a:t>
            </a:r>
            <a:endParaRPr lang="zh-CN" altLang="en-US">
              <a:sym typeface="+mn-ea"/>
            </a:endParaRPr>
          </a:p>
          <a:p>
            <a:pPr lvl="1"/>
            <a:r>
              <a:rPr lang="zh-CN" altLang="en-US"/>
              <a:t>图像和网络的拓扑结构能很好的吻合</a:t>
            </a:r>
            <a:endParaRPr lang="zh-CN" altLang="en-US"/>
          </a:p>
          <a:p>
            <a:pPr lvl="0"/>
            <a:r>
              <a:rPr lang="zh-CN" altLang="en-US"/>
              <a:t>避免了显式的特征抽取，而隐式地从训练数据中进行学习</a:t>
            </a:r>
            <a:endParaRPr lang="zh-CN" altLang="en-US"/>
          </a:p>
          <a:p>
            <a:pPr lvl="1"/>
            <a:r>
              <a:rPr lang="zh-CN" altLang="en-US"/>
              <a:t>特征提取和模式分类同时进行，并同时在训练中产生；</a:t>
            </a:r>
            <a:endParaRPr lang="zh-CN" altLang="en-US"/>
          </a:p>
          <a:p>
            <a:pPr lvl="1"/>
            <a:r>
              <a:rPr lang="zh-CN" altLang="en-US"/>
              <a:t>权重共享可以减少网络的训练参数，使神经网络结构变得更简单，适应性更强。</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6348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CNN的改进</a:t>
            </a:r>
            <a:endParaRPr lang="zh-CN" altLang="en-US" dirty="0"/>
          </a:p>
        </p:txBody>
      </p:sp>
      <p:sp>
        <p:nvSpPr>
          <p:cNvPr id="63491" name="文本占位符 63490"/>
          <p:cNvSpPr>
            <a:spLocks noGrp="1"/>
          </p:cNvSpPr>
          <p:nvPr>
            <p:ph type="body" idx="1"/>
          </p:nvPr>
        </p:nvSpPr>
        <p:spPr/>
        <p:txBody>
          <a:bodyPr vert="horz" wrap="square" lIns="91436" tIns="45718" rIns="91436" bIns="45718" anchor="t"/>
          <a:lstStyle/>
          <a:p>
            <a:r>
              <a:rPr lang="zh-CN" altLang="en-US" dirty="0"/>
              <a:t>Rectified linear function</a:t>
            </a:r>
            <a:endParaRPr lang="zh-CN" altLang="en-US" dirty="0"/>
          </a:p>
          <a:p>
            <a:pPr lvl="1"/>
            <a:r>
              <a:rPr lang="zh-CN" altLang="en-US" dirty="0"/>
              <a:t>加速收敛</a:t>
            </a:r>
            <a:endParaRPr lang="zh-CN" altLang="en-US" dirty="0"/>
          </a:p>
          <a:p>
            <a:pPr lvl="1"/>
            <a:r>
              <a:rPr lang="zh-CN" altLang="en-US" sz="2800" dirty="0">
                <a:ea typeface="宋体" panose="02010600030101010101" pitchFamily="2" charset="-122"/>
              </a:rPr>
              <a:t>稀疏化</a:t>
            </a:r>
            <a:endParaRPr lang="zh-CN" altLang="en-US" dirty="0"/>
          </a:p>
          <a:p>
            <a:endParaRPr lang="zh-CN" altLang="en-US" dirty="0"/>
          </a:p>
          <a:p>
            <a:r>
              <a:rPr lang="zh-CN" altLang="en-US" dirty="0">
                <a:ea typeface="宋体" panose="02010600030101010101" pitchFamily="2" charset="-122"/>
              </a:rPr>
              <a:t>dropout</a:t>
            </a:r>
            <a:endParaRPr lang="zh-CN" altLang="en-US" dirty="0">
              <a:ea typeface="宋体" panose="02010600030101010101" pitchFamily="2" charset="-122"/>
            </a:endParaRPr>
          </a:p>
          <a:p>
            <a:pPr lvl="1"/>
            <a:r>
              <a:rPr lang="zh-CN" altLang="en-US" dirty="0">
                <a:ea typeface="宋体" panose="02010600030101010101" pitchFamily="2" charset="-122"/>
              </a:rPr>
              <a:t>将隐层节点以一定概率清0</a:t>
            </a:r>
            <a:endParaRPr lang="zh-CN" altLang="en-US" dirty="0">
              <a:ea typeface="宋体" panose="02010600030101010101" pitchFamily="2" charset="-122"/>
            </a:endParaRPr>
          </a:p>
          <a:p>
            <a:pPr lvl="1"/>
            <a:r>
              <a:rPr lang="zh-CN" altLang="en-US" dirty="0"/>
              <a:t>可以将dropout看作是模型平均的一种</a:t>
            </a:r>
            <a:endParaRPr lang="zh-CN" altLang="en-US" dirty="0"/>
          </a:p>
        </p:txBody>
      </p:sp>
      <p:pic>
        <p:nvPicPr>
          <p:cNvPr id="63492" name="图片 63491"/>
          <p:cNvPicPr>
            <a:picLocks noChangeAspect="1"/>
          </p:cNvPicPr>
          <p:nvPr/>
        </p:nvPicPr>
        <p:blipFill>
          <a:blip r:embed="rId1"/>
          <a:stretch>
            <a:fillRect/>
          </a:stretch>
        </p:blipFill>
        <p:spPr>
          <a:xfrm>
            <a:off x="5594985" y="1397000"/>
            <a:ext cx="3429000" cy="2768600"/>
          </a:xfrm>
          <a:prstGeom prst="rect">
            <a:avLst/>
          </a:prstGeom>
          <a:noFill/>
          <a:ln w="9525">
            <a:noFill/>
          </a:ln>
        </p:spPr>
      </p:pic>
      <p:graphicFrame>
        <p:nvGraphicFramePr>
          <p:cNvPr id="2" name="对象 1">
            <a:hlinkClick r:id="" action="ppaction://ole?verb="/>
          </p:cNvPr>
          <p:cNvGraphicFramePr>
            <a:graphicFrameLocks noChangeAspect="1"/>
          </p:cNvGraphicFramePr>
          <p:nvPr/>
        </p:nvGraphicFramePr>
        <p:xfrm>
          <a:off x="8960485" y="2795270"/>
          <a:ext cx="2707005" cy="521970"/>
        </p:xfrm>
        <a:graphic>
          <a:graphicData uri="http://schemas.openxmlformats.org/presentationml/2006/ole">
            <mc:AlternateContent xmlns:mc="http://schemas.openxmlformats.org/markup-compatibility/2006">
              <mc:Choice xmlns:v="urn:schemas-microsoft-com:vml" Requires="v">
                <p:oleObj spid="_x0000_s5121" name="" r:id="rId2" imgW="1054100" imgH="203200" progId="Equation.KSEE3">
                  <p:embed/>
                </p:oleObj>
              </mc:Choice>
              <mc:Fallback>
                <p:oleObj name="" r:id="rId2" imgW="1054100" imgH="203200" progId="Equation.KSEE3">
                  <p:embed/>
                  <p:pic>
                    <p:nvPicPr>
                      <p:cNvPr id="0" name="图片 5120"/>
                      <p:cNvPicPr/>
                      <p:nvPr/>
                    </p:nvPicPr>
                    <p:blipFill>
                      <a:blip r:embed="rId3"/>
                      <a:stretch>
                        <a:fillRect/>
                      </a:stretch>
                    </p:blipFill>
                    <p:spPr>
                      <a:xfrm>
                        <a:off x="8960485" y="2795270"/>
                        <a:ext cx="2707005" cy="521970"/>
                      </a:xfrm>
                      <a:prstGeom prst="rect">
                        <a:avLst/>
                      </a:prstGeom>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65537"/>
          <p:cNvSpPr>
            <a:spLocks noGrp="1"/>
          </p:cNvSpPr>
          <p:nvPr>
            <p:ph type="title"/>
          </p:nvPr>
        </p:nvSpPr>
        <p:spPr/>
        <p:txBody>
          <a:bodyPr vert="horz" wrap="square" lIns="91436" tIns="45718" rIns="91436" bIns="45718" anchor="ctr"/>
          <a:lstStyle/>
          <a:p>
            <a:r>
              <a:rPr lang="en-US" altLang="zh-CN"/>
              <a:t>CNN</a:t>
            </a:r>
            <a:r>
              <a:rPr lang="zh-CN" altLang="en-US"/>
              <a:t>的改进</a:t>
            </a:r>
            <a:endParaRPr lang="zh-CN" altLang="en-US"/>
          </a:p>
        </p:txBody>
      </p:sp>
      <p:sp>
        <p:nvSpPr>
          <p:cNvPr id="65539" name="文本占位符 65538"/>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local Contrast Normalization</a:t>
            </a:r>
            <a:endParaRPr lang="zh-CN" altLang="en-US" dirty="0">
              <a:ea typeface="宋体" panose="02010600030101010101" pitchFamily="2" charset="-122"/>
            </a:endParaRPr>
          </a:p>
          <a:p>
            <a:pPr lvl="1"/>
            <a:r>
              <a:rPr lang="zh-CN" altLang="en-US" dirty="0">
                <a:ea typeface="宋体" panose="02010600030101010101" pitchFamily="2" charset="-122"/>
              </a:rPr>
              <a:t>Subtracting a low-pass smoothed version of the layer</a:t>
            </a:r>
            <a:endParaRPr lang="zh-CN" altLang="en-US" dirty="0">
              <a:ea typeface="宋体" panose="02010600030101010101" pitchFamily="2" charset="-122"/>
            </a:endParaRPr>
          </a:p>
          <a:p>
            <a:pPr lvl="1"/>
            <a:r>
              <a:rPr lang="zh-CN" altLang="en-US" dirty="0">
                <a:ea typeface="宋体" panose="02010600030101010101" pitchFamily="2" charset="-122"/>
              </a:rPr>
              <a:t>Just another convolution in fact (with fixed coefficients)</a:t>
            </a:r>
            <a:endParaRPr lang="zh-CN" altLang="en-US" dirty="0">
              <a:ea typeface="宋体" panose="02010600030101010101" pitchFamily="2" charset="-122"/>
            </a:endParaRPr>
          </a:p>
          <a:p>
            <a:pPr lvl="1"/>
            <a:r>
              <a:rPr lang="zh-CN" altLang="en-US" dirty="0">
                <a:ea typeface="宋体" panose="02010600030101010101" pitchFamily="2" charset="-122"/>
              </a:rPr>
              <a:t>Lots of variants (per feature map, across feature maps, …)</a:t>
            </a:r>
            <a:endParaRPr lang="zh-CN" altLang="en-US" dirty="0">
              <a:ea typeface="宋体" panose="02010600030101010101" pitchFamily="2" charset="-122"/>
            </a:endParaRPr>
          </a:p>
          <a:p>
            <a:pPr lvl="1"/>
            <a:endParaRPr lang="zh-CN" altLang="en-US" dirty="0">
              <a:ea typeface="宋体" panose="02010600030101010101" pitchFamily="2" charset="-122"/>
            </a:endParaRPr>
          </a:p>
          <a:p>
            <a:pPr lvl="1"/>
            <a:r>
              <a:rPr lang="zh-CN" altLang="en-US" dirty="0">
                <a:ea typeface="宋体" panose="02010600030101010101" pitchFamily="2" charset="-122"/>
              </a:rPr>
              <a:t>Empirically, seems to help a bit (1-2%) on ImageNet</a:t>
            </a:r>
            <a:endParaRPr lang="zh-CN" altLang="en-US" dirty="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25400"/>
            <a:ext cx="12192000" cy="1143000"/>
          </a:xfrm>
        </p:spPr>
        <p:txBody>
          <a:bodyPr/>
          <a:p>
            <a:r>
              <a:rPr lang="zh-CN" altLang="en-US"/>
              <a:t>图像数据</a:t>
            </a:r>
            <a:endParaRPr lang="zh-CN" altLang="en-US"/>
          </a:p>
        </p:txBody>
      </p:sp>
      <p:pic>
        <p:nvPicPr>
          <p:cNvPr id="4" name="内容占位符 3"/>
          <p:cNvPicPr>
            <a:picLocks noChangeAspect="1"/>
          </p:cNvPicPr>
          <p:nvPr>
            <p:ph idx="1"/>
          </p:nvPr>
        </p:nvPicPr>
        <p:blipFill>
          <a:blip r:embed="rId1"/>
          <a:stretch>
            <a:fillRect/>
          </a:stretch>
        </p:blipFill>
        <p:spPr>
          <a:xfrm>
            <a:off x="1337945" y="1964055"/>
            <a:ext cx="4745990" cy="2096770"/>
          </a:xfrm>
          <a:prstGeom prst="rect">
            <a:avLst/>
          </a:prstGeom>
        </p:spPr>
      </p:pic>
      <p:pic>
        <p:nvPicPr>
          <p:cNvPr id="5" name="图片 4"/>
          <p:cNvPicPr>
            <a:picLocks noChangeAspect="1"/>
          </p:cNvPicPr>
          <p:nvPr/>
        </p:nvPicPr>
        <p:blipFill>
          <a:blip r:embed="rId2"/>
          <a:stretch>
            <a:fillRect/>
          </a:stretch>
        </p:blipFill>
        <p:spPr>
          <a:xfrm>
            <a:off x="1405890" y="4060825"/>
            <a:ext cx="3817620" cy="2620010"/>
          </a:xfrm>
          <a:prstGeom prst="rect">
            <a:avLst/>
          </a:prstGeom>
        </p:spPr>
      </p:pic>
      <p:sp>
        <p:nvSpPr>
          <p:cNvPr id="6" name="矩形 5"/>
          <p:cNvSpPr/>
          <p:nvPr/>
        </p:nvSpPr>
        <p:spPr>
          <a:xfrm>
            <a:off x="2038985" y="5369560"/>
            <a:ext cx="859790"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200400" y="5369560"/>
            <a:ext cx="22860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899160" y="1249045"/>
            <a:ext cx="3434080" cy="583565"/>
          </a:xfrm>
          <a:prstGeom prst="rect">
            <a:avLst/>
          </a:prstGeom>
          <a:noFill/>
        </p:spPr>
        <p:txBody>
          <a:bodyPr wrap="none" rtlCol="0" anchor="t">
            <a:spAutoFit/>
          </a:bodyPr>
          <a:p>
            <a:r>
              <a:rPr lang="zh-CN" altLang="en-US" sz="3200">
                <a:solidFill>
                  <a:schemeClr val="accent2"/>
                </a:solidFill>
                <a:latin typeface="+mn-lt"/>
                <a:ea typeface="+mn-ea"/>
                <a:cs typeface="+mn-cs"/>
                <a:sym typeface="+mn-ea"/>
              </a:rPr>
              <a:t>计算机视觉的应用</a:t>
            </a:r>
            <a:endParaRPr lang="zh-CN" altLang="en-US" sz="3200">
              <a:solidFill>
                <a:schemeClr val="accent2"/>
              </a:solidFill>
              <a:latin typeface="+mn-lt"/>
              <a:ea typeface="+mn-ea"/>
              <a:cs typeface="+mn-cs"/>
            </a:endParaRPr>
          </a:p>
        </p:txBody>
      </p:sp>
      <p:pic>
        <p:nvPicPr>
          <p:cNvPr id="11" name="图片 10"/>
          <p:cNvPicPr>
            <a:picLocks noChangeAspect="1"/>
          </p:cNvPicPr>
          <p:nvPr/>
        </p:nvPicPr>
        <p:blipFill>
          <a:blip r:embed="rId3"/>
          <a:stretch>
            <a:fillRect/>
          </a:stretch>
        </p:blipFill>
        <p:spPr>
          <a:xfrm>
            <a:off x="7183755" y="1832610"/>
            <a:ext cx="4001135" cy="2071370"/>
          </a:xfrm>
          <a:prstGeom prst="rect">
            <a:avLst/>
          </a:prstGeom>
        </p:spPr>
      </p:pic>
      <p:pic>
        <p:nvPicPr>
          <p:cNvPr id="12" name="图片 11"/>
          <p:cNvPicPr>
            <a:picLocks noChangeAspect="1"/>
          </p:cNvPicPr>
          <p:nvPr/>
        </p:nvPicPr>
        <p:blipFill>
          <a:blip r:embed="rId4"/>
          <a:stretch>
            <a:fillRect/>
          </a:stretch>
        </p:blipFill>
        <p:spPr>
          <a:xfrm>
            <a:off x="7991475" y="3903980"/>
            <a:ext cx="2687320" cy="21285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6656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CNN改进</a:t>
            </a:r>
            <a:endParaRPr lang="zh-CN" altLang="en-US" dirty="0"/>
          </a:p>
        </p:txBody>
      </p:sp>
      <p:sp>
        <p:nvSpPr>
          <p:cNvPr id="66563" name="文本占位符 6656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非线性变换、池化</a:t>
            </a:r>
            <a:endParaRPr lang="zh-CN" altLang="en-US" dirty="0">
              <a:ea typeface="宋体" panose="02010600030101010101" pitchFamily="2" charset="-122"/>
            </a:endParaRPr>
          </a:p>
        </p:txBody>
      </p:sp>
      <p:pic>
        <p:nvPicPr>
          <p:cNvPr id="66564" name="图片 66563"/>
          <p:cNvPicPr>
            <a:picLocks noChangeAspect="1"/>
          </p:cNvPicPr>
          <p:nvPr/>
        </p:nvPicPr>
        <p:blipFill>
          <a:blip r:embed="rId1"/>
          <a:stretch>
            <a:fillRect/>
          </a:stretch>
        </p:blipFill>
        <p:spPr>
          <a:xfrm>
            <a:off x="1447800" y="1981200"/>
            <a:ext cx="8077200" cy="4384675"/>
          </a:xfrm>
          <a:prstGeom prst="rect">
            <a:avLst/>
          </a:prstGeom>
          <a:noFill/>
          <a:ln w="9525">
            <a:noFill/>
          </a:ln>
        </p:spPr>
      </p:pic>
      <p:sp>
        <p:nvSpPr>
          <p:cNvPr id="66565" name="文本框 66564"/>
          <p:cNvSpPr txBox="1"/>
          <p:nvPr/>
        </p:nvSpPr>
        <p:spPr>
          <a:xfrm>
            <a:off x="9296400" y="6096000"/>
            <a:ext cx="2757488" cy="457200"/>
          </a:xfrm>
          <a:prstGeom prst="rect">
            <a:avLst/>
          </a:prstGeom>
          <a:noFill/>
          <a:ln w="9525">
            <a:noFill/>
          </a:ln>
        </p:spPr>
        <p:txBody>
          <a:bodyPr wrap="none" anchor="t">
            <a:spAutoFit/>
          </a:bodyPr>
          <a:lstStyle/>
          <a:p>
            <a:pPr lvl="0"/>
            <a:r>
              <a:rPr lang="en-US" altLang="zh-CN" sz="2400">
                <a:latin typeface="Arial" panose="020B0604020202020204" pitchFamily="34" charset="0"/>
                <a:ea typeface="宋体" panose="02010600030101010101" pitchFamily="2" charset="-122"/>
              </a:rPr>
              <a:t>(Jarret et al., 2009)</a:t>
            </a:r>
            <a:endParaRPr lang="en-US" altLang="zh-CN" sz="2400">
              <a:latin typeface="Arial" panose="020B0604020202020204" pitchFamily="34" charset="0"/>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67585"/>
          <p:cNvSpPr>
            <a:spLocks noGrp="1"/>
          </p:cNvSpPr>
          <p:nvPr>
            <p:ph type="title"/>
          </p:nvPr>
        </p:nvSpPr>
        <p:spPr/>
        <p:txBody>
          <a:bodyPr vert="horz" wrap="square" lIns="91436" tIns="45718" rIns="91436" bIns="45718" anchor="ctr"/>
          <a:lstStyle/>
          <a:p>
            <a:r>
              <a:rPr lang="en-US" altLang="zh-CN"/>
              <a:t>CNNs in the 2010s</a:t>
            </a:r>
            <a:endParaRPr lang="en-US" altLang="zh-CN"/>
          </a:p>
        </p:txBody>
      </p:sp>
      <p:sp>
        <p:nvSpPr>
          <p:cNvPr id="67587" name="文本占位符 67586"/>
          <p:cNvSpPr>
            <a:spLocks noGrp="1"/>
          </p:cNvSpPr>
          <p:nvPr>
            <p:ph type="body" idx="1"/>
          </p:nvPr>
        </p:nvSpPr>
        <p:spPr/>
        <p:txBody>
          <a:bodyPr vert="horz" wrap="square" lIns="91436" tIns="45718" rIns="91436" bIns="45718" anchor="t"/>
          <a:lstStyle/>
          <a:p/>
        </p:txBody>
      </p:sp>
      <p:pic>
        <p:nvPicPr>
          <p:cNvPr id="67588" name="图片 67587"/>
          <p:cNvPicPr>
            <a:picLocks noChangeAspect="1"/>
          </p:cNvPicPr>
          <p:nvPr/>
        </p:nvPicPr>
        <p:blipFill>
          <a:blip r:embed="rId1"/>
          <a:stretch>
            <a:fillRect/>
          </a:stretch>
        </p:blipFill>
        <p:spPr>
          <a:xfrm>
            <a:off x="685800" y="1600200"/>
            <a:ext cx="11026775" cy="4495800"/>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5121"/>
          <p:cNvSpPr>
            <a:spLocks noGrp="1"/>
          </p:cNvSpPr>
          <p:nvPr>
            <p:ph type="ctrTitle"/>
          </p:nvPr>
        </p:nvSpPr>
        <p:spPr>
          <a:xfrm>
            <a:off x="914400" y="2132013"/>
            <a:ext cx="10515600" cy="1470025"/>
          </a:xfrm>
        </p:spPr>
        <p:txBody>
          <a:bodyPr vert="horz" wrap="square" lIns="91436" tIns="45718" rIns="91436" bIns="45718" anchor="ctr"/>
          <a:lstStyle/>
          <a:p>
            <a:pPr algn="ctr">
              <a:buNone/>
            </a:pPr>
            <a:r>
              <a:rPr lang="zh-CN" altLang="en-US" sz="4000" kern="1200" dirty="0">
                <a:latin typeface="Calibri" panose="020F0502020204030204" pitchFamily="2" charset="0"/>
                <a:ea typeface="宋体" panose="02010600030101010101" pitchFamily="2" charset="-122"/>
                <a:sym typeface="Arial" panose="020B0604020202020204" pitchFamily="34" charset="0"/>
              </a:rPr>
              <a:t>卷积神经网络实例</a:t>
            </a:r>
            <a:endParaRPr lang="en-US" altLang="x-none" sz="32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图片 61441"/>
          <p:cNvPicPr>
            <a:picLocks noChangeAspect="1"/>
          </p:cNvPicPr>
          <p:nvPr/>
        </p:nvPicPr>
        <p:blipFill>
          <a:blip r:embed="rId1"/>
          <a:stretch>
            <a:fillRect/>
          </a:stretch>
        </p:blipFill>
        <p:spPr>
          <a:xfrm>
            <a:off x="914400" y="3276600"/>
            <a:ext cx="9677400" cy="3230563"/>
          </a:xfrm>
          <a:prstGeom prst="rect">
            <a:avLst/>
          </a:prstGeom>
          <a:noFill/>
          <a:ln w="9525">
            <a:noFill/>
          </a:ln>
        </p:spPr>
      </p:pic>
      <p:sp>
        <p:nvSpPr>
          <p:cNvPr id="61443" name="标题 61442"/>
          <p:cNvSpPr>
            <a:spLocks noGrp="1"/>
          </p:cNvSpPr>
          <p:nvPr>
            <p:ph type="title"/>
          </p:nvPr>
        </p:nvSpPr>
        <p:spPr/>
        <p:txBody>
          <a:bodyPr vert="horz" wrap="square" lIns="91436" tIns="45718" rIns="91436" bIns="45718" anchor="ctr"/>
          <a:lstStyle/>
          <a:p>
            <a:r>
              <a:rPr lang="en-US" altLang="zh-CN"/>
              <a:t>ImageNet CNN</a:t>
            </a:r>
            <a:endParaRPr lang="en-US" altLang="zh-CN"/>
          </a:p>
        </p:txBody>
      </p:sp>
      <p:sp>
        <p:nvSpPr>
          <p:cNvPr id="61444" name="文本占位符 61443"/>
          <p:cNvSpPr>
            <a:spLocks noGrp="1"/>
          </p:cNvSpPr>
          <p:nvPr>
            <p:ph type="body" idx="1"/>
          </p:nvPr>
        </p:nvSpPr>
        <p:spPr/>
        <p:txBody>
          <a:bodyPr vert="horz" wrap="square" lIns="91436" tIns="45718" rIns="91436" bIns="45718" anchor="t"/>
          <a:lstStyle/>
          <a:p>
            <a:r>
              <a:rPr lang="en-US" altLang="zh-CN" sz="2800"/>
              <a:t>Structure (conv-relu-maxpool-norm)</a:t>
            </a:r>
            <a:endParaRPr lang="en-US" altLang="zh-CN" sz="2800"/>
          </a:p>
          <a:p>
            <a:r>
              <a:rPr lang="en-US" altLang="zh-CN" sz="2800"/>
              <a:t>Very good implementation, running on two GPUs</a:t>
            </a:r>
            <a:endParaRPr lang="en-US" altLang="zh-CN" sz="2800"/>
          </a:p>
          <a:p>
            <a:r>
              <a:rPr lang="en-US" altLang="zh-CN" sz="2800"/>
              <a:t>ReLU transfer function. Dropout trick.</a:t>
            </a:r>
            <a:endParaRPr lang="en-US" altLang="zh-CN" sz="2800"/>
          </a:p>
          <a:p>
            <a:r>
              <a:rPr lang="en-US" altLang="zh-CN" sz="2800"/>
              <a:t>Also trains on full ImageNet (15M images, 15000 classes)</a:t>
            </a:r>
            <a:endParaRPr lang="en-US" altLang="zh-CN" sz="2800"/>
          </a:p>
          <a:p>
            <a:endParaRPr lang="en-US" altLang="zh-CN" sz="2800"/>
          </a:p>
        </p:txBody>
      </p:sp>
      <p:sp>
        <p:nvSpPr>
          <p:cNvPr id="61445" name="文本框 61444"/>
          <p:cNvSpPr txBox="1"/>
          <p:nvPr/>
        </p:nvSpPr>
        <p:spPr>
          <a:xfrm>
            <a:off x="7543800" y="6248400"/>
            <a:ext cx="4427538" cy="396875"/>
          </a:xfrm>
          <a:prstGeom prst="rect">
            <a:avLst/>
          </a:prstGeom>
          <a:noFill/>
          <a:ln w="9525">
            <a:noFill/>
          </a:ln>
        </p:spPr>
        <p:txBody>
          <a:bodyPr wrap="none" anchor="t">
            <a:spAutoFit/>
          </a:bodyPr>
          <a:lstStyle/>
          <a:p>
            <a:pPr lvl="0"/>
            <a:r>
              <a:rPr lang="en-US" altLang="zh-CN" sz="2000">
                <a:latin typeface="Arial" panose="020B0604020202020204" pitchFamily="34" charset="0"/>
                <a:ea typeface="宋体" panose="02010600030101010101" pitchFamily="2" charset="-122"/>
              </a:rPr>
              <a:t>(Kirzhevsky, Sutskever, Hinton, 2012)</a:t>
            </a:r>
            <a:endParaRPr lang="en-US" altLang="zh-CN" sz="2000">
              <a:latin typeface="Arial" panose="020B0604020202020204" pitchFamily="34" charset="0"/>
              <a:ea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图片 62465"/>
          <p:cNvPicPr>
            <a:picLocks noChangeAspect="1"/>
          </p:cNvPicPr>
          <p:nvPr/>
        </p:nvPicPr>
        <p:blipFill>
          <a:blip r:embed="rId1"/>
          <a:stretch>
            <a:fillRect/>
          </a:stretch>
        </p:blipFill>
        <p:spPr>
          <a:xfrm>
            <a:off x="1524000" y="1447800"/>
            <a:ext cx="6400800" cy="4800600"/>
          </a:xfrm>
          <a:prstGeom prst="rect">
            <a:avLst/>
          </a:prstGeom>
          <a:noFill/>
          <a:ln w="9525">
            <a:noFill/>
          </a:ln>
        </p:spPr>
      </p:pic>
      <p:sp>
        <p:nvSpPr>
          <p:cNvPr id="62467" name="标题 62466"/>
          <p:cNvSpPr>
            <a:spLocks noGrp="1"/>
          </p:cNvSpPr>
          <p:nvPr>
            <p:ph type="title"/>
          </p:nvPr>
        </p:nvSpPr>
        <p:spPr/>
        <p:txBody>
          <a:bodyPr vert="horz" wrap="square" lIns="91436" tIns="45718" rIns="91436" bIns="45718" anchor="ctr"/>
          <a:lstStyle/>
          <a:p>
            <a:r>
              <a:rPr lang="en-US" altLang="zh-CN"/>
              <a:t>ImageNet CNN</a:t>
            </a:r>
            <a:endParaRPr lang="en-US" altLang="zh-CN"/>
          </a:p>
        </p:txBody>
      </p:sp>
      <p:sp>
        <p:nvSpPr>
          <p:cNvPr id="62468" name="文本占位符 62467"/>
          <p:cNvSpPr>
            <a:spLocks noGrp="1"/>
          </p:cNvSpPr>
          <p:nvPr>
            <p:ph type="body" idx="1"/>
          </p:nvPr>
        </p:nvSpPr>
        <p:spPr/>
        <p:txBody>
          <a:bodyPr vert="horz" wrap="square" lIns="91436" tIns="45718" rIns="91436" bIns="45718" anchor="t"/>
          <a:lstStyle/>
          <a:p/>
        </p:txBody>
      </p:sp>
      <p:pic>
        <p:nvPicPr>
          <p:cNvPr id="62469" name="图片 62468"/>
          <p:cNvPicPr>
            <a:picLocks noChangeAspect="1"/>
          </p:cNvPicPr>
          <p:nvPr/>
        </p:nvPicPr>
        <p:blipFill>
          <a:blip r:embed="rId2"/>
          <a:stretch>
            <a:fillRect/>
          </a:stretch>
        </p:blipFill>
        <p:spPr>
          <a:xfrm>
            <a:off x="990600" y="1219200"/>
            <a:ext cx="6780213" cy="5562600"/>
          </a:xfrm>
          <a:prstGeom prst="rect">
            <a:avLst/>
          </a:prstGeom>
          <a:noFill/>
          <a:ln w="9525">
            <a:noFill/>
          </a:ln>
        </p:spPr>
      </p:pic>
      <p:pic>
        <p:nvPicPr>
          <p:cNvPr id="62470" name="图片 62469"/>
          <p:cNvPicPr>
            <a:picLocks noChangeAspect="1"/>
          </p:cNvPicPr>
          <p:nvPr/>
        </p:nvPicPr>
        <p:blipFill>
          <a:blip r:embed="rId3"/>
          <a:stretch>
            <a:fillRect/>
          </a:stretch>
        </p:blipFill>
        <p:spPr>
          <a:xfrm>
            <a:off x="8153400" y="1143000"/>
            <a:ext cx="2286000" cy="56197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VGG Net</a:t>
            </a:r>
            <a:endParaRPr lang="zh-CN" altLang="en-US"/>
          </a:p>
        </p:txBody>
      </p:sp>
      <p:sp>
        <p:nvSpPr>
          <p:cNvPr id="3" name="内容占位符 2"/>
          <p:cNvSpPr>
            <a:spLocks noGrp="1"/>
          </p:cNvSpPr>
          <p:nvPr>
            <p:ph idx="1"/>
          </p:nvPr>
        </p:nvSpPr>
        <p:spPr/>
        <p:txBody>
          <a:bodyPr/>
          <a:p>
            <a:r>
              <a:rPr lang="en-US" altLang="zh-CN"/>
              <a:t>VGG Net的结构 </a:t>
            </a:r>
            <a:endParaRPr lang="en-US" altLang="zh-CN"/>
          </a:p>
        </p:txBody>
      </p:sp>
      <p:pic>
        <p:nvPicPr>
          <p:cNvPr id="4" name="图片 3"/>
          <p:cNvPicPr>
            <a:picLocks noChangeAspect="1"/>
          </p:cNvPicPr>
          <p:nvPr/>
        </p:nvPicPr>
        <p:blipFill>
          <a:blip r:embed="rId1"/>
          <a:stretch>
            <a:fillRect/>
          </a:stretch>
        </p:blipFill>
        <p:spPr>
          <a:xfrm>
            <a:off x="2613025" y="2001520"/>
            <a:ext cx="7414260" cy="4356100"/>
          </a:xfrm>
          <a:prstGeom prst="rect">
            <a:avLst/>
          </a:prstGeom>
        </p:spPr>
      </p:pic>
      <p:pic>
        <p:nvPicPr>
          <p:cNvPr id="5" name="图片 4"/>
          <p:cNvPicPr>
            <a:picLocks noChangeAspect="1"/>
          </p:cNvPicPr>
          <p:nvPr/>
        </p:nvPicPr>
        <p:blipFill>
          <a:blip r:embed="rId2"/>
          <a:stretch>
            <a:fillRect/>
          </a:stretch>
        </p:blipFill>
        <p:spPr>
          <a:xfrm>
            <a:off x="4516755" y="1586865"/>
            <a:ext cx="5619115" cy="327660"/>
          </a:xfrm>
          <a:prstGeom prst="rect">
            <a:avLst/>
          </a:prstGeom>
        </p:spPr>
      </p:pic>
      <p:pic>
        <p:nvPicPr>
          <p:cNvPr id="6" name="图片 5"/>
          <p:cNvPicPr>
            <a:picLocks noChangeAspect="1"/>
          </p:cNvPicPr>
          <p:nvPr/>
        </p:nvPicPr>
        <p:blipFill>
          <a:blip r:embed="rId3"/>
          <a:stretch>
            <a:fillRect/>
          </a:stretch>
        </p:blipFill>
        <p:spPr>
          <a:xfrm>
            <a:off x="1480185" y="2202180"/>
            <a:ext cx="9679305" cy="3924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残差网络（Residual Networks（ResNets））</a:t>
            </a:r>
            <a:endParaRPr lang="zh-CN" altLang="en-US"/>
          </a:p>
        </p:txBody>
      </p:sp>
      <p:sp>
        <p:nvSpPr>
          <p:cNvPr id="3" name="内容占位符 2"/>
          <p:cNvSpPr>
            <a:spLocks noGrp="1"/>
          </p:cNvSpPr>
          <p:nvPr>
            <p:ph idx="1"/>
          </p:nvPr>
        </p:nvSpPr>
        <p:spPr>
          <a:xfrm>
            <a:off x="406400" y="1431290"/>
            <a:ext cx="11379200" cy="4729163"/>
          </a:xfrm>
        </p:spPr>
        <p:txBody>
          <a:bodyPr/>
          <a:p>
            <a:r>
              <a:rPr lang="en-US" altLang="zh-CN"/>
              <a:t>Residual Blook</a:t>
            </a:r>
            <a:endParaRPr lang="en-US" altLang="zh-CN"/>
          </a:p>
        </p:txBody>
      </p:sp>
      <p:pic>
        <p:nvPicPr>
          <p:cNvPr id="4" name="图片 3"/>
          <p:cNvPicPr>
            <a:picLocks noChangeAspect="1"/>
          </p:cNvPicPr>
          <p:nvPr/>
        </p:nvPicPr>
        <p:blipFill>
          <a:blip r:embed="rId1"/>
          <a:stretch>
            <a:fillRect/>
          </a:stretch>
        </p:blipFill>
        <p:spPr>
          <a:xfrm>
            <a:off x="4241800" y="2096770"/>
            <a:ext cx="3595370" cy="1328420"/>
          </a:xfrm>
          <a:prstGeom prst="rect">
            <a:avLst/>
          </a:prstGeom>
        </p:spPr>
      </p:pic>
      <p:pic>
        <p:nvPicPr>
          <p:cNvPr id="5" name="图片 4"/>
          <p:cNvPicPr>
            <a:picLocks noChangeAspect="1"/>
          </p:cNvPicPr>
          <p:nvPr/>
        </p:nvPicPr>
        <p:blipFill>
          <a:blip r:embed="rId2"/>
          <a:stretch>
            <a:fillRect/>
          </a:stretch>
        </p:blipFill>
        <p:spPr>
          <a:xfrm>
            <a:off x="878205" y="5013960"/>
            <a:ext cx="2786380" cy="498475"/>
          </a:xfrm>
          <a:prstGeom prst="rect">
            <a:avLst/>
          </a:prstGeom>
        </p:spPr>
      </p:pic>
      <p:pic>
        <p:nvPicPr>
          <p:cNvPr id="6" name="图片 5"/>
          <p:cNvPicPr>
            <a:picLocks noChangeAspect="1"/>
          </p:cNvPicPr>
          <p:nvPr/>
        </p:nvPicPr>
        <p:blipFill>
          <a:blip r:embed="rId3"/>
          <a:stretch>
            <a:fillRect/>
          </a:stretch>
        </p:blipFill>
        <p:spPr>
          <a:xfrm>
            <a:off x="3794760" y="5015865"/>
            <a:ext cx="2236470" cy="496570"/>
          </a:xfrm>
          <a:prstGeom prst="rect">
            <a:avLst/>
          </a:prstGeom>
        </p:spPr>
      </p:pic>
      <p:pic>
        <p:nvPicPr>
          <p:cNvPr id="7" name="图片 6"/>
          <p:cNvPicPr>
            <a:picLocks noChangeAspect="1"/>
          </p:cNvPicPr>
          <p:nvPr/>
        </p:nvPicPr>
        <p:blipFill>
          <a:blip r:embed="rId4"/>
          <a:stretch>
            <a:fillRect/>
          </a:stretch>
        </p:blipFill>
        <p:spPr>
          <a:xfrm>
            <a:off x="6179820" y="5015230"/>
            <a:ext cx="3340735" cy="480695"/>
          </a:xfrm>
          <a:prstGeom prst="rect">
            <a:avLst/>
          </a:prstGeom>
        </p:spPr>
      </p:pic>
      <p:pic>
        <p:nvPicPr>
          <p:cNvPr id="8" name="图片 7"/>
          <p:cNvPicPr>
            <a:picLocks noChangeAspect="1"/>
          </p:cNvPicPr>
          <p:nvPr/>
        </p:nvPicPr>
        <p:blipFill>
          <a:blip r:embed="rId5"/>
          <a:stretch>
            <a:fillRect/>
          </a:stretch>
        </p:blipFill>
        <p:spPr>
          <a:xfrm>
            <a:off x="9638030" y="4930775"/>
            <a:ext cx="2134870" cy="565150"/>
          </a:xfrm>
          <a:prstGeom prst="rect">
            <a:avLst/>
          </a:prstGeom>
        </p:spPr>
      </p:pic>
      <p:graphicFrame>
        <p:nvGraphicFramePr>
          <p:cNvPr id="9" name="对象 8">
            <a:hlinkClick r:id="" action="ppaction://ole?verb="/>
          </p:cNvPr>
          <p:cNvGraphicFramePr>
            <a:graphicFrameLocks noChangeAspect="1"/>
          </p:cNvGraphicFramePr>
          <p:nvPr/>
        </p:nvGraphicFramePr>
        <p:xfrm>
          <a:off x="553720" y="4168140"/>
          <a:ext cx="11402060" cy="638175"/>
        </p:xfrm>
        <a:graphic>
          <a:graphicData uri="http://schemas.openxmlformats.org/presentationml/2006/ole">
            <mc:AlternateContent xmlns:mc="http://schemas.openxmlformats.org/markup-compatibility/2006">
              <mc:Choice xmlns:v="urn:schemas-microsoft-com:vml" Requires="v">
                <p:oleObj spid="_x0000_s7169" name="" r:id="rId6" imgW="3632200" imgH="203200" progId="Equation.KSEE3">
                  <p:embed/>
                </p:oleObj>
              </mc:Choice>
              <mc:Fallback>
                <p:oleObj name="" r:id="rId6" imgW="3632200" imgH="203200" progId="Equation.KSEE3">
                  <p:embed/>
                  <p:pic>
                    <p:nvPicPr>
                      <p:cNvPr id="0" name="图片 7168"/>
                      <p:cNvPicPr/>
                      <p:nvPr/>
                    </p:nvPicPr>
                    <p:blipFill>
                      <a:blip r:embed="rId7"/>
                      <a:stretch>
                        <a:fillRect/>
                      </a:stretch>
                    </p:blipFill>
                    <p:spPr>
                      <a:xfrm>
                        <a:off x="553720" y="4168140"/>
                        <a:ext cx="11402060" cy="638175"/>
                      </a:xfrm>
                      <a:prstGeom prst="rect">
                        <a:avLst/>
                      </a:prstGeom>
                    </p:spPr>
                  </p:pic>
                </p:oleObj>
              </mc:Fallback>
            </mc:AlternateContent>
          </a:graphicData>
        </a:graphic>
      </p:graphicFrame>
      <p:grpSp>
        <p:nvGrpSpPr>
          <p:cNvPr id="16" name="组合 15"/>
          <p:cNvGrpSpPr/>
          <p:nvPr/>
        </p:nvGrpSpPr>
        <p:grpSpPr>
          <a:xfrm>
            <a:off x="1448435" y="3727450"/>
            <a:ext cx="7390765" cy="762000"/>
            <a:chOff x="2281" y="4680"/>
            <a:chExt cx="11639" cy="1200"/>
          </a:xfrm>
        </p:grpSpPr>
        <p:cxnSp>
          <p:nvCxnSpPr>
            <p:cNvPr id="12" name="直接连接符 11"/>
            <p:cNvCxnSpPr/>
            <p:nvPr/>
          </p:nvCxnSpPr>
          <p:spPr>
            <a:xfrm flipV="1">
              <a:off x="2281" y="4680"/>
              <a:ext cx="0" cy="1200"/>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2281" y="4680"/>
              <a:ext cx="11639" cy="0"/>
            </a:xfrm>
            <a:prstGeom prst="line">
              <a:avLst/>
            </a:prstGeom>
          </p:spPr>
          <p:style>
            <a:lnRef idx="1">
              <a:schemeClr val="dk1"/>
            </a:lnRef>
            <a:fillRef idx="0">
              <a:schemeClr val="dk1"/>
            </a:fillRef>
            <a:effectRef idx="0">
              <a:schemeClr val="dk1"/>
            </a:effectRef>
            <a:fontRef idx="minor">
              <a:schemeClr val="tx1"/>
            </a:fontRef>
          </p:style>
        </p:cxnSp>
        <p:cxnSp>
          <p:nvCxnSpPr>
            <p:cNvPr id="14" name="直接箭头连接符 13"/>
            <p:cNvCxnSpPr/>
            <p:nvPr/>
          </p:nvCxnSpPr>
          <p:spPr>
            <a:xfrm>
              <a:off x="13920" y="4680"/>
              <a:ext cx="0" cy="107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grpSp>
      <p:sp>
        <p:nvSpPr>
          <p:cNvPr id="15" name="流程图: 或者 14"/>
          <p:cNvSpPr/>
          <p:nvPr/>
        </p:nvSpPr>
        <p:spPr>
          <a:xfrm>
            <a:off x="8693150" y="4431030"/>
            <a:ext cx="249555" cy="241300"/>
          </a:xfrm>
          <a:prstGeom prst="flowChar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17" name="对象 16">
            <a:hlinkClick r:id="" action="ppaction://ole?verb="/>
          </p:cNvPr>
          <p:cNvGraphicFramePr>
            <a:graphicFrameLocks noChangeAspect="1"/>
          </p:cNvGraphicFramePr>
          <p:nvPr/>
        </p:nvGraphicFramePr>
        <p:xfrm>
          <a:off x="8693150" y="5874385"/>
          <a:ext cx="3066415" cy="530860"/>
        </p:xfrm>
        <a:graphic>
          <a:graphicData uri="http://schemas.openxmlformats.org/presentationml/2006/ole">
            <mc:AlternateContent xmlns:mc="http://schemas.openxmlformats.org/markup-compatibility/2006">
              <mc:Choice xmlns:v="urn:schemas-microsoft-com:vml" Requires="v">
                <p:oleObj spid="_x0000_s7170" name="" r:id="rId8" imgW="1320165" imgH="228600" progId="Equation.KSEE3">
                  <p:embed/>
                </p:oleObj>
              </mc:Choice>
              <mc:Fallback>
                <p:oleObj name="" r:id="rId8" imgW="1320165" imgH="228600" progId="Equation.KSEE3">
                  <p:embed/>
                  <p:pic>
                    <p:nvPicPr>
                      <p:cNvPr id="0" name="图片 7169"/>
                      <p:cNvPicPr/>
                      <p:nvPr/>
                    </p:nvPicPr>
                    <p:blipFill>
                      <a:blip r:embed="rId9"/>
                      <a:stretch>
                        <a:fillRect/>
                      </a:stretch>
                    </p:blipFill>
                    <p:spPr>
                      <a:xfrm>
                        <a:off x="8693150" y="5874385"/>
                        <a:ext cx="3066415" cy="530860"/>
                      </a:xfrm>
                      <a:prstGeom prst="rect">
                        <a:avLst/>
                      </a:prstGeom>
                    </p:spPr>
                  </p:pic>
                </p:oleObj>
              </mc:Fallback>
            </mc:AlternateContent>
          </a:graphicData>
        </a:graphic>
      </p:graphicFrame>
      <p:cxnSp>
        <p:nvCxnSpPr>
          <p:cNvPr id="18" name="直接连接符 17"/>
          <p:cNvCxnSpPr/>
          <p:nvPr/>
        </p:nvCxnSpPr>
        <p:spPr>
          <a:xfrm>
            <a:off x="9664065" y="4893945"/>
            <a:ext cx="2223135" cy="509905"/>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直接连接符 18"/>
          <p:cNvCxnSpPr/>
          <p:nvPr/>
        </p:nvCxnSpPr>
        <p:spPr>
          <a:xfrm flipV="1">
            <a:off x="9700260" y="4870450"/>
            <a:ext cx="2110740" cy="581660"/>
          </a:xfrm>
          <a:prstGeom prst="line">
            <a:avLst/>
          </a:prstGeom>
        </p:spPr>
        <p:style>
          <a:lnRef idx="3">
            <a:schemeClr val="accent2"/>
          </a:lnRef>
          <a:fillRef idx="0">
            <a:schemeClr val="accent2"/>
          </a:fillRef>
          <a:effectRef idx="2">
            <a:schemeClr val="accent2"/>
          </a:effectRef>
          <a:fontRef idx="minor">
            <a:schemeClr val="tx1"/>
          </a:fontRef>
        </p:style>
      </p:cxnSp>
      <p:grpSp>
        <p:nvGrpSpPr>
          <p:cNvPr id="23" name="组合 22"/>
          <p:cNvGrpSpPr/>
          <p:nvPr/>
        </p:nvGrpSpPr>
        <p:grpSpPr>
          <a:xfrm>
            <a:off x="4939030" y="1739265"/>
            <a:ext cx="1537970" cy="1080135"/>
            <a:chOff x="7778" y="2739"/>
            <a:chExt cx="2422" cy="1701"/>
          </a:xfrm>
        </p:grpSpPr>
        <p:cxnSp>
          <p:nvCxnSpPr>
            <p:cNvPr id="20" name="直接连接符 19"/>
            <p:cNvCxnSpPr/>
            <p:nvPr/>
          </p:nvCxnSpPr>
          <p:spPr>
            <a:xfrm flipV="1">
              <a:off x="7801" y="2760"/>
              <a:ext cx="0" cy="1680"/>
            </a:xfrm>
            <a:prstGeom prst="line">
              <a:avLst/>
            </a:prstGeom>
            <a:ln>
              <a:solidFill>
                <a:srgbClr val="0070C0"/>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7778" y="2739"/>
              <a:ext cx="2422" cy="2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10186" y="2797"/>
              <a:ext cx="14" cy="803"/>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残差网络</a:t>
            </a:r>
            <a:endParaRPr lang="zh-CN" altLang="en-US"/>
          </a:p>
        </p:txBody>
      </p:sp>
      <p:pic>
        <p:nvPicPr>
          <p:cNvPr id="4" name="内容占位符 3"/>
          <p:cNvPicPr>
            <a:picLocks noChangeAspect="1"/>
          </p:cNvPicPr>
          <p:nvPr>
            <p:ph idx="1"/>
          </p:nvPr>
        </p:nvPicPr>
        <p:blipFill>
          <a:blip r:embed="rId1"/>
          <a:stretch>
            <a:fillRect/>
          </a:stretch>
        </p:blipFill>
        <p:spPr>
          <a:xfrm>
            <a:off x="1308100" y="1622425"/>
            <a:ext cx="9575800" cy="1384935"/>
          </a:xfrm>
          <a:prstGeom prst="rect">
            <a:avLst/>
          </a:prstGeom>
        </p:spPr>
      </p:pic>
      <p:grpSp>
        <p:nvGrpSpPr>
          <p:cNvPr id="8" name="组合 7"/>
          <p:cNvGrpSpPr/>
          <p:nvPr/>
        </p:nvGrpSpPr>
        <p:grpSpPr>
          <a:xfrm>
            <a:off x="1981835" y="1447800"/>
            <a:ext cx="1219200" cy="838200"/>
            <a:chOff x="3121" y="2280"/>
            <a:chExt cx="1920" cy="1320"/>
          </a:xfrm>
        </p:grpSpPr>
        <p:cxnSp>
          <p:nvCxnSpPr>
            <p:cNvPr id="5" name="直接连接符 4"/>
            <p:cNvCxnSpPr/>
            <p:nvPr/>
          </p:nvCxnSpPr>
          <p:spPr>
            <a:xfrm flipV="1">
              <a:off x="3121" y="2280"/>
              <a:ext cx="0" cy="132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121" y="2280"/>
              <a:ext cx="192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5039" y="2292"/>
              <a:ext cx="2" cy="588"/>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3592830" y="1447800"/>
            <a:ext cx="1219200" cy="838200"/>
            <a:chOff x="3121" y="2280"/>
            <a:chExt cx="1920" cy="1320"/>
          </a:xfrm>
        </p:grpSpPr>
        <p:cxnSp>
          <p:nvCxnSpPr>
            <p:cNvPr id="10" name="直接连接符 9"/>
            <p:cNvCxnSpPr/>
            <p:nvPr/>
          </p:nvCxnSpPr>
          <p:spPr>
            <a:xfrm flipV="1">
              <a:off x="3121" y="2280"/>
              <a:ext cx="0" cy="132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121" y="2280"/>
              <a:ext cx="192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039" y="2292"/>
              <a:ext cx="2" cy="588"/>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5249545" y="1447800"/>
            <a:ext cx="1219200" cy="838200"/>
            <a:chOff x="3121" y="2280"/>
            <a:chExt cx="1920" cy="1320"/>
          </a:xfrm>
        </p:grpSpPr>
        <p:cxnSp>
          <p:nvCxnSpPr>
            <p:cNvPr id="24" name="直接连接符 23"/>
            <p:cNvCxnSpPr/>
            <p:nvPr/>
          </p:nvCxnSpPr>
          <p:spPr>
            <a:xfrm flipV="1">
              <a:off x="3121" y="2280"/>
              <a:ext cx="0" cy="132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121" y="2280"/>
              <a:ext cx="192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5039" y="2292"/>
              <a:ext cx="2" cy="588"/>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6842760" y="1447800"/>
            <a:ext cx="1219200" cy="838200"/>
            <a:chOff x="3121" y="2280"/>
            <a:chExt cx="1920" cy="1320"/>
          </a:xfrm>
        </p:grpSpPr>
        <p:cxnSp>
          <p:nvCxnSpPr>
            <p:cNvPr id="28" name="直接连接符 27"/>
            <p:cNvCxnSpPr/>
            <p:nvPr/>
          </p:nvCxnSpPr>
          <p:spPr>
            <a:xfrm flipV="1">
              <a:off x="3121" y="2280"/>
              <a:ext cx="0" cy="132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121" y="2280"/>
              <a:ext cx="192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039" y="2292"/>
              <a:ext cx="2" cy="588"/>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8481695" y="1447800"/>
            <a:ext cx="1219200" cy="838200"/>
            <a:chOff x="3121" y="2280"/>
            <a:chExt cx="1920" cy="1320"/>
          </a:xfrm>
        </p:grpSpPr>
        <p:cxnSp>
          <p:nvCxnSpPr>
            <p:cNvPr id="32" name="直接连接符 31"/>
            <p:cNvCxnSpPr/>
            <p:nvPr/>
          </p:nvCxnSpPr>
          <p:spPr>
            <a:xfrm flipV="1">
              <a:off x="3121" y="2280"/>
              <a:ext cx="0" cy="132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121" y="2280"/>
              <a:ext cx="192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5039" y="2292"/>
              <a:ext cx="2" cy="588"/>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pic>
        <p:nvPicPr>
          <p:cNvPr id="35" name="图片 34"/>
          <p:cNvPicPr>
            <a:picLocks noChangeAspect="1"/>
          </p:cNvPicPr>
          <p:nvPr/>
        </p:nvPicPr>
        <p:blipFill>
          <a:blip r:embed="rId2"/>
          <a:stretch>
            <a:fillRect/>
          </a:stretch>
        </p:blipFill>
        <p:spPr>
          <a:xfrm>
            <a:off x="2185035" y="3370580"/>
            <a:ext cx="7931150" cy="2780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残差网络为什么有用？</a:t>
            </a:r>
            <a:endParaRPr lang="zh-CN" altLang="en-US"/>
          </a:p>
        </p:txBody>
      </p:sp>
      <p:sp>
        <p:nvSpPr>
          <p:cNvPr id="3" name="内容占位符 2"/>
          <p:cNvSpPr>
            <a:spLocks noGrp="1"/>
          </p:cNvSpPr>
          <p:nvPr>
            <p:ph idx="1"/>
          </p:nvPr>
        </p:nvSpPr>
        <p:spPr/>
        <p:txBody>
          <a:bodyPr/>
          <a:p>
            <a:r>
              <a:rPr lang="zh-CN" altLang="en-US" sz="2800"/>
              <a:t>因为残差网络很容易学习恒等式函数，所以随着网络加深，至少不会让网络变差。</a:t>
            </a:r>
            <a:endParaRPr lang="zh-CN" altLang="en-US" sz="2800"/>
          </a:p>
        </p:txBody>
      </p:sp>
      <p:pic>
        <p:nvPicPr>
          <p:cNvPr id="4" name="图片 3"/>
          <p:cNvPicPr>
            <a:picLocks noChangeAspect="1"/>
          </p:cNvPicPr>
          <p:nvPr/>
        </p:nvPicPr>
        <p:blipFill>
          <a:blip r:embed="rId1"/>
          <a:stretch>
            <a:fillRect/>
          </a:stretch>
        </p:blipFill>
        <p:spPr>
          <a:xfrm>
            <a:off x="2348865" y="2501265"/>
            <a:ext cx="6861175" cy="2520950"/>
          </a:xfrm>
          <a:prstGeom prst="rect">
            <a:avLst/>
          </a:prstGeom>
        </p:spPr>
      </p:pic>
      <p:pic>
        <p:nvPicPr>
          <p:cNvPr id="5" name="图片 4"/>
          <p:cNvPicPr>
            <a:picLocks noChangeAspect="1"/>
          </p:cNvPicPr>
          <p:nvPr/>
        </p:nvPicPr>
        <p:blipFill>
          <a:blip r:embed="rId2"/>
          <a:stretch>
            <a:fillRect/>
          </a:stretch>
        </p:blipFill>
        <p:spPr>
          <a:xfrm>
            <a:off x="631190" y="5238115"/>
            <a:ext cx="2258695" cy="382270"/>
          </a:xfrm>
          <a:prstGeom prst="rect">
            <a:avLst/>
          </a:prstGeom>
        </p:spPr>
      </p:pic>
      <p:pic>
        <p:nvPicPr>
          <p:cNvPr id="6" name="图片 5"/>
          <p:cNvPicPr>
            <a:picLocks noChangeAspect="1"/>
          </p:cNvPicPr>
          <p:nvPr/>
        </p:nvPicPr>
        <p:blipFill>
          <a:blip r:embed="rId3"/>
          <a:stretch>
            <a:fillRect/>
          </a:stretch>
        </p:blipFill>
        <p:spPr>
          <a:xfrm>
            <a:off x="631190" y="5855335"/>
            <a:ext cx="4507865" cy="424180"/>
          </a:xfrm>
          <a:prstGeom prst="rect">
            <a:avLst/>
          </a:prstGeom>
        </p:spPr>
      </p:pic>
      <p:pic>
        <p:nvPicPr>
          <p:cNvPr id="7" name="图片 6"/>
          <p:cNvPicPr>
            <a:picLocks noChangeAspect="1"/>
          </p:cNvPicPr>
          <p:nvPr/>
        </p:nvPicPr>
        <p:blipFill>
          <a:blip r:embed="rId4"/>
          <a:stretch>
            <a:fillRect/>
          </a:stretch>
        </p:blipFill>
        <p:spPr>
          <a:xfrm>
            <a:off x="5559425" y="5228590"/>
            <a:ext cx="1273175" cy="391795"/>
          </a:xfrm>
          <a:prstGeom prst="rect">
            <a:avLst/>
          </a:prstGeom>
        </p:spPr>
      </p:pic>
      <p:pic>
        <p:nvPicPr>
          <p:cNvPr id="8" name="图片 7"/>
          <p:cNvPicPr>
            <a:picLocks noChangeAspect="1"/>
          </p:cNvPicPr>
          <p:nvPr/>
        </p:nvPicPr>
        <p:blipFill>
          <a:blip r:embed="rId5"/>
          <a:stretch>
            <a:fillRect/>
          </a:stretch>
        </p:blipFill>
        <p:spPr>
          <a:xfrm>
            <a:off x="7016115" y="5228590"/>
            <a:ext cx="1193800" cy="354965"/>
          </a:xfrm>
          <a:prstGeom prst="rect">
            <a:avLst/>
          </a:prstGeom>
        </p:spPr>
      </p:pic>
      <p:pic>
        <p:nvPicPr>
          <p:cNvPr id="9" name="图片 8"/>
          <p:cNvPicPr>
            <a:picLocks noChangeAspect="1"/>
          </p:cNvPicPr>
          <p:nvPr/>
        </p:nvPicPr>
        <p:blipFill>
          <a:blip r:embed="rId6"/>
          <a:stretch>
            <a:fillRect/>
          </a:stretch>
        </p:blipFill>
        <p:spPr>
          <a:xfrm>
            <a:off x="5559425" y="5855335"/>
            <a:ext cx="2945765" cy="382905"/>
          </a:xfrm>
          <a:prstGeom prst="rect">
            <a:avLst/>
          </a:prstGeom>
        </p:spPr>
      </p:pic>
      <p:pic>
        <p:nvPicPr>
          <p:cNvPr id="10" name="图片 9"/>
          <p:cNvPicPr>
            <a:picLocks noChangeAspect="1"/>
          </p:cNvPicPr>
          <p:nvPr/>
        </p:nvPicPr>
        <p:blipFill>
          <a:blip r:embed="rId7"/>
          <a:stretch>
            <a:fillRect/>
          </a:stretch>
        </p:blipFill>
        <p:spPr>
          <a:xfrm>
            <a:off x="8813800" y="5292725"/>
            <a:ext cx="2906395" cy="61785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残差网络为什么有用？</a:t>
            </a:r>
            <a:endParaRPr lang="zh-CN" altLang="en-US"/>
          </a:p>
        </p:txBody>
      </p:sp>
      <p:sp>
        <p:nvSpPr>
          <p:cNvPr id="3" name="内容占位符 2"/>
          <p:cNvSpPr>
            <a:spLocks noGrp="1"/>
          </p:cNvSpPr>
          <p:nvPr>
            <p:ph idx="1"/>
          </p:nvPr>
        </p:nvSpPr>
        <p:spPr/>
        <p:txBody>
          <a:bodyPr/>
          <a:p>
            <a:r>
              <a:rPr lang="zh-CN" altLang="en-US" sz="2800"/>
              <a:t>学习结果对</a:t>
            </a:r>
            <a:r>
              <a:rPr lang="zh-CN" altLang="en-US" sz="2800" b="1"/>
              <a:t>网络权重的波动变化</a:t>
            </a:r>
            <a:r>
              <a:rPr lang="zh-CN" altLang="en-US" sz="2800"/>
              <a:t>更敏感</a:t>
            </a:r>
            <a:endParaRPr lang="zh-CN" altLang="en-US" sz="2800"/>
          </a:p>
        </p:txBody>
      </p:sp>
      <p:pic>
        <p:nvPicPr>
          <p:cNvPr id="11" name="图片 10"/>
          <p:cNvPicPr>
            <a:picLocks noChangeAspect="1"/>
          </p:cNvPicPr>
          <p:nvPr/>
        </p:nvPicPr>
        <p:blipFill>
          <a:blip r:embed="rId1"/>
          <a:stretch>
            <a:fillRect/>
          </a:stretch>
        </p:blipFill>
        <p:spPr>
          <a:xfrm>
            <a:off x="2141855" y="2030730"/>
            <a:ext cx="8436610" cy="41598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Deep Learning on large images</a:t>
            </a:r>
            <a:endParaRPr lang="en-US" altLang="zh-CN"/>
          </a:p>
        </p:txBody>
      </p:sp>
      <p:pic>
        <p:nvPicPr>
          <p:cNvPr id="4" name="内容占位符 3"/>
          <p:cNvPicPr>
            <a:picLocks noChangeAspect="1"/>
          </p:cNvPicPr>
          <p:nvPr>
            <p:ph idx="1"/>
          </p:nvPr>
        </p:nvPicPr>
        <p:blipFill>
          <a:blip r:embed="rId1"/>
          <a:stretch>
            <a:fillRect/>
          </a:stretch>
        </p:blipFill>
        <p:spPr>
          <a:xfrm>
            <a:off x="1600200" y="1478915"/>
            <a:ext cx="3609340" cy="1365885"/>
          </a:xfrm>
          <a:prstGeom prst="rect">
            <a:avLst/>
          </a:prstGeom>
        </p:spPr>
      </p:pic>
      <p:graphicFrame>
        <p:nvGraphicFramePr>
          <p:cNvPr id="6" name="对象 5">
            <a:hlinkClick r:id="" action="ppaction://ole?verb="/>
          </p:cNvPr>
          <p:cNvGraphicFramePr>
            <a:graphicFrameLocks noChangeAspect="1"/>
          </p:cNvGraphicFramePr>
          <p:nvPr/>
        </p:nvGraphicFramePr>
        <p:xfrm>
          <a:off x="1847850" y="2844800"/>
          <a:ext cx="941705" cy="257810"/>
        </p:xfrm>
        <a:graphic>
          <a:graphicData uri="http://schemas.openxmlformats.org/presentationml/2006/ole">
            <mc:AlternateContent xmlns:mc="http://schemas.openxmlformats.org/markup-compatibility/2006">
              <mc:Choice xmlns:v="urn:schemas-microsoft-com:vml" Requires="v">
                <p:oleObj spid="_x0000_s1025" name="" r:id="rId2" imgW="647700" imgH="177165" progId="Equation.KSEE3">
                  <p:embed/>
                </p:oleObj>
              </mc:Choice>
              <mc:Fallback>
                <p:oleObj name="" r:id="rId2" imgW="647700" imgH="177165" progId="Equation.KSEE3">
                  <p:embed/>
                  <p:pic>
                    <p:nvPicPr>
                      <p:cNvPr id="0" name="图片 1024"/>
                      <p:cNvPicPr/>
                      <p:nvPr/>
                    </p:nvPicPr>
                    <p:blipFill>
                      <a:blip r:embed="rId3"/>
                      <a:stretch>
                        <a:fillRect/>
                      </a:stretch>
                    </p:blipFill>
                    <p:spPr>
                      <a:xfrm>
                        <a:off x="1847850" y="2844800"/>
                        <a:ext cx="941705" cy="25781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3220720" y="2651125"/>
          <a:ext cx="792480" cy="346075"/>
        </p:xfrm>
        <a:graphic>
          <a:graphicData uri="http://schemas.openxmlformats.org/presentationml/2006/ole">
            <mc:AlternateContent xmlns:mc="http://schemas.openxmlformats.org/markup-compatibility/2006">
              <mc:Choice xmlns:v="urn:schemas-microsoft-com:vml" Requires="v">
                <p:oleObj spid="_x0000_s1026" name="" r:id="rId4" imgW="405765" imgH="177165" progId="Equation.KSEE3">
                  <p:embed/>
                </p:oleObj>
              </mc:Choice>
              <mc:Fallback>
                <p:oleObj name="" r:id="rId4" imgW="405765" imgH="177165" progId="Equation.KSEE3">
                  <p:embed/>
                  <p:pic>
                    <p:nvPicPr>
                      <p:cNvPr id="0" name="图片 1025"/>
                      <p:cNvPicPr/>
                      <p:nvPr/>
                    </p:nvPicPr>
                    <p:blipFill>
                      <a:blip r:embed="rId5"/>
                      <a:stretch>
                        <a:fillRect/>
                      </a:stretch>
                    </p:blipFill>
                    <p:spPr>
                      <a:xfrm>
                        <a:off x="3220720" y="2651125"/>
                        <a:ext cx="792480" cy="346075"/>
                      </a:xfrm>
                      <a:prstGeom prst="rect">
                        <a:avLst/>
                      </a:prstGeom>
                    </p:spPr>
                  </p:pic>
                </p:oleObj>
              </mc:Fallback>
            </mc:AlternateContent>
          </a:graphicData>
        </a:graphic>
      </p:graphicFrame>
      <p:pic>
        <p:nvPicPr>
          <p:cNvPr id="8" name="图片 7"/>
          <p:cNvPicPr>
            <a:picLocks noChangeAspect="1"/>
          </p:cNvPicPr>
          <p:nvPr/>
        </p:nvPicPr>
        <p:blipFill>
          <a:blip r:embed="rId6"/>
          <a:stretch>
            <a:fillRect/>
          </a:stretch>
        </p:blipFill>
        <p:spPr>
          <a:xfrm>
            <a:off x="1427480" y="3809365"/>
            <a:ext cx="1781810" cy="1790065"/>
          </a:xfrm>
          <a:prstGeom prst="rect">
            <a:avLst/>
          </a:prstGeom>
        </p:spPr>
      </p:pic>
      <p:graphicFrame>
        <p:nvGraphicFramePr>
          <p:cNvPr id="9" name="对象 8">
            <a:hlinkClick r:id="" action="ppaction://ole?verb="/>
          </p:cNvPr>
          <p:cNvGraphicFramePr>
            <a:graphicFrameLocks noChangeAspect="1"/>
          </p:cNvGraphicFramePr>
          <p:nvPr/>
        </p:nvGraphicFramePr>
        <p:xfrm>
          <a:off x="1600200" y="5690870"/>
          <a:ext cx="1435100" cy="274320"/>
        </p:xfrm>
        <a:graphic>
          <a:graphicData uri="http://schemas.openxmlformats.org/presentationml/2006/ole">
            <mc:AlternateContent xmlns:mc="http://schemas.openxmlformats.org/markup-compatibility/2006">
              <mc:Choice xmlns:v="urn:schemas-microsoft-com:vml" Requires="v">
                <p:oleObj spid="_x0000_s1027" name="" r:id="rId7" imgW="927100" imgH="177165" progId="Equation.KSEE3">
                  <p:embed/>
                </p:oleObj>
              </mc:Choice>
              <mc:Fallback>
                <p:oleObj name="" r:id="rId7" imgW="927100" imgH="177165" progId="Equation.KSEE3">
                  <p:embed/>
                  <p:pic>
                    <p:nvPicPr>
                      <p:cNvPr id="0" name="图片 1026"/>
                      <p:cNvPicPr/>
                      <p:nvPr/>
                    </p:nvPicPr>
                    <p:blipFill>
                      <a:blip r:embed="rId8"/>
                      <a:stretch>
                        <a:fillRect/>
                      </a:stretch>
                    </p:blipFill>
                    <p:spPr>
                      <a:xfrm>
                        <a:off x="1600200" y="5690870"/>
                        <a:ext cx="1435100" cy="274320"/>
                      </a:xfrm>
                      <a:prstGeom prst="rect">
                        <a:avLst/>
                      </a:prstGeom>
                    </p:spPr>
                  </p:pic>
                </p:oleObj>
              </mc:Fallback>
            </mc:AlternateContent>
          </a:graphicData>
        </a:graphic>
      </p:graphicFrame>
      <p:sp>
        <p:nvSpPr>
          <p:cNvPr id="10" name="文本框 9"/>
          <p:cNvSpPr txBox="1"/>
          <p:nvPr/>
        </p:nvSpPr>
        <p:spPr>
          <a:xfrm>
            <a:off x="3342005" y="5036185"/>
            <a:ext cx="1205865" cy="368300"/>
          </a:xfrm>
          <a:prstGeom prst="rect">
            <a:avLst/>
          </a:prstGeom>
          <a:noFill/>
        </p:spPr>
        <p:txBody>
          <a:bodyPr wrap="square" rtlCol="0">
            <a:spAutoFit/>
          </a:bodyPr>
          <a:p>
            <a:r>
              <a:rPr lang="en-US" altLang="zh-CN"/>
              <a:t>3Million</a:t>
            </a:r>
            <a:endParaRPr lang="en-US" altLang="zh-CN"/>
          </a:p>
        </p:txBody>
      </p:sp>
      <p:pic>
        <p:nvPicPr>
          <p:cNvPr id="11" name="图片 10"/>
          <p:cNvPicPr>
            <a:picLocks noChangeAspect="1"/>
          </p:cNvPicPr>
          <p:nvPr/>
        </p:nvPicPr>
        <p:blipFill>
          <a:blip r:embed="rId9"/>
          <a:stretch>
            <a:fillRect/>
          </a:stretch>
        </p:blipFill>
        <p:spPr>
          <a:xfrm>
            <a:off x="5694045" y="3514090"/>
            <a:ext cx="5542280" cy="2176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2"/>
          <p:cNvSpPr>
            <a:spLocks noGrp="1"/>
          </p:cNvSpPr>
          <p:nvPr>
            <p:ph type="title"/>
          </p:nvPr>
        </p:nvSpPr>
        <p:spPr/>
        <p:txBody>
          <a:bodyPr wrap="square" lIns="91436" tIns="45718" rIns="91436" bIns="45718" anchor="ctr"/>
          <a:p>
            <a:pPr eaLnBrk="1" hangingPunct="1"/>
            <a:r>
              <a:rPr lang="zh-CN" altLang="zh-CN" dirty="0"/>
              <a:t>GoogLeNet</a:t>
            </a:r>
            <a:r>
              <a:rPr lang="en-US" altLang="zh-CN" dirty="0"/>
              <a:t>---Very Deep</a:t>
            </a:r>
            <a:endParaRPr lang="en-US" altLang="zh-CN" dirty="0"/>
          </a:p>
        </p:txBody>
      </p:sp>
      <p:sp>
        <p:nvSpPr>
          <p:cNvPr id="14338" name="Rectangle 3"/>
          <p:cNvSpPr>
            <a:spLocks noGrp="1"/>
          </p:cNvSpPr>
          <p:nvPr>
            <p:ph idx="1"/>
          </p:nvPr>
        </p:nvSpPr>
        <p:spPr/>
        <p:txBody>
          <a:bodyPr wrap="square" lIns="91436" tIns="45718" rIns="91436" bIns="45718" anchor="t"/>
          <a:p>
            <a:pPr eaLnBrk="1" hangingPunct="1"/>
            <a:r>
              <a:rPr lang="zh-CN" altLang="zh-CN" dirty="0"/>
              <a:t>Inception</a:t>
            </a:r>
            <a:r>
              <a:rPr lang="zh-CN" dirty="0">
                <a:ea typeface="宋体" panose="02010600030101010101" pitchFamily="2" charset="-122"/>
              </a:rPr>
              <a:t>网络</a:t>
            </a:r>
            <a:endParaRPr lang="zh-CN" dirty="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2129155" y="2113915"/>
            <a:ext cx="8811260" cy="424053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2"/>
          <p:cNvSpPr>
            <a:spLocks noGrp="1"/>
          </p:cNvSpPr>
          <p:nvPr>
            <p:ph type="title"/>
          </p:nvPr>
        </p:nvSpPr>
        <p:spPr/>
        <p:txBody>
          <a:bodyPr wrap="square" lIns="91436" tIns="45718" rIns="91436" bIns="45718" anchor="ctr"/>
          <a:p>
            <a:pPr eaLnBrk="1" hangingPunct="1"/>
            <a:r>
              <a:rPr lang="zh-CN" altLang="zh-CN" dirty="0"/>
              <a:t>GoogLeNet</a:t>
            </a:r>
            <a:r>
              <a:rPr lang="en-US" altLang="zh-CN" dirty="0"/>
              <a:t>---Very Deep</a:t>
            </a:r>
            <a:endParaRPr lang="en-US" altLang="zh-CN" dirty="0"/>
          </a:p>
        </p:txBody>
      </p:sp>
      <p:sp>
        <p:nvSpPr>
          <p:cNvPr id="14338" name="Rectangle 3"/>
          <p:cNvSpPr>
            <a:spLocks noGrp="1"/>
          </p:cNvSpPr>
          <p:nvPr>
            <p:ph idx="1"/>
          </p:nvPr>
        </p:nvSpPr>
        <p:spPr/>
        <p:txBody>
          <a:bodyPr wrap="square" lIns="91436" tIns="45718" rIns="91436" bIns="45718" anchor="t"/>
          <a:p>
            <a:pPr eaLnBrk="1" hangingPunct="1"/>
            <a:r>
              <a:rPr lang="zh-CN" altLang="zh-CN" dirty="0"/>
              <a:t>Inception </a:t>
            </a:r>
            <a:r>
              <a:rPr lang="en-US" altLang="zh-CN" dirty="0"/>
              <a:t>Module</a:t>
            </a:r>
            <a:endParaRPr lang="en-US" altLang="zh-CN" dirty="0"/>
          </a:p>
        </p:txBody>
      </p:sp>
      <p:pic>
        <p:nvPicPr>
          <p:cNvPr id="4" name="图片 3"/>
          <p:cNvPicPr>
            <a:picLocks noChangeAspect="1"/>
          </p:cNvPicPr>
          <p:nvPr/>
        </p:nvPicPr>
        <p:blipFill>
          <a:blip r:embed="rId1"/>
          <a:stretch>
            <a:fillRect/>
          </a:stretch>
        </p:blipFill>
        <p:spPr>
          <a:xfrm>
            <a:off x="2962275" y="1993900"/>
            <a:ext cx="8161655" cy="458152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2"/>
          <p:cNvSpPr>
            <a:spLocks noGrp="1"/>
          </p:cNvSpPr>
          <p:nvPr>
            <p:ph type="title"/>
          </p:nvPr>
        </p:nvSpPr>
        <p:spPr/>
        <p:txBody>
          <a:bodyPr wrap="square" lIns="91436" tIns="45718" rIns="91436" bIns="45718" anchor="ctr"/>
          <a:p>
            <a:pPr eaLnBrk="1" hangingPunct="1"/>
            <a:r>
              <a:rPr lang="zh-CN" altLang="zh-CN" dirty="0"/>
              <a:t>GoogLeNet</a:t>
            </a:r>
            <a:r>
              <a:rPr lang="en-US" altLang="zh-CN" dirty="0"/>
              <a:t>---Very Deep</a:t>
            </a:r>
            <a:endParaRPr lang="en-US" altLang="zh-CN" dirty="0"/>
          </a:p>
        </p:txBody>
      </p:sp>
      <p:sp>
        <p:nvSpPr>
          <p:cNvPr id="14338" name="Rectangle 3"/>
          <p:cNvSpPr>
            <a:spLocks noGrp="1"/>
          </p:cNvSpPr>
          <p:nvPr>
            <p:ph idx="1"/>
          </p:nvPr>
        </p:nvSpPr>
        <p:spPr/>
        <p:txBody>
          <a:bodyPr wrap="square" lIns="91436" tIns="45718" rIns="91436" bIns="45718" anchor="t"/>
          <a:p>
            <a:pPr eaLnBrk="1" hangingPunct="1"/>
            <a:r>
              <a:rPr lang="zh-CN" altLang="zh-CN" dirty="0"/>
              <a:t>Inception网络</a:t>
            </a:r>
            <a:endParaRPr lang="zh-CN" altLang="zh-CN" dirty="0"/>
          </a:p>
        </p:txBody>
      </p:sp>
      <p:pic>
        <p:nvPicPr>
          <p:cNvPr id="14339" name="Picture 4"/>
          <p:cNvPicPr>
            <a:picLocks noChangeAspect="1"/>
          </p:cNvPicPr>
          <p:nvPr/>
        </p:nvPicPr>
        <p:blipFill>
          <a:blip r:embed="rId1"/>
          <a:stretch>
            <a:fillRect/>
          </a:stretch>
        </p:blipFill>
        <p:spPr>
          <a:xfrm>
            <a:off x="0" y="1970088"/>
            <a:ext cx="12192000" cy="2916237"/>
          </a:xfrm>
          <a:prstGeom prst="rect">
            <a:avLst/>
          </a:prstGeom>
          <a:noFill/>
          <a:ln w="9525">
            <a:noFill/>
          </a:ln>
        </p:spPr>
      </p:pic>
      <p:pic>
        <p:nvPicPr>
          <p:cNvPr id="14340" name="Picture 5"/>
          <p:cNvPicPr>
            <a:picLocks noChangeAspect="1"/>
          </p:cNvPicPr>
          <p:nvPr/>
        </p:nvPicPr>
        <p:blipFill>
          <a:blip r:embed="rId2"/>
          <a:stretch>
            <a:fillRect/>
          </a:stretch>
        </p:blipFill>
        <p:spPr>
          <a:xfrm>
            <a:off x="9296400" y="4724400"/>
            <a:ext cx="1905000" cy="1501775"/>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5121"/>
          <p:cNvSpPr>
            <a:spLocks noGrp="1"/>
          </p:cNvSpPr>
          <p:nvPr>
            <p:ph type="ctrTitle"/>
          </p:nvPr>
        </p:nvSpPr>
        <p:spPr>
          <a:xfrm>
            <a:off x="914400" y="2132013"/>
            <a:ext cx="10515600" cy="1470025"/>
          </a:xfrm>
        </p:spPr>
        <p:txBody>
          <a:bodyPr vert="horz" wrap="square" lIns="91436" tIns="45718" rIns="91436" bIns="45718" anchor="ctr"/>
          <a:lstStyle/>
          <a:p>
            <a:pPr algn="ctr">
              <a:buNone/>
            </a:pPr>
            <a:r>
              <a:rPr lang="zh-CN" altLang="en-US" sz="4000" dirty="0">
                <a:ea typeface="宋体" panose="02010600030101010101" pitchFamily="2" charset="-122"/>
                <a:sym typeface="+mn-ea"/>
              </a:rPr>
              <a:t>图像数据应用</a:t>
            </a:r>
            <a:endParaRPr lang="en-US" altLang="x-none" sz="32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目标定位</a:t>
            </a:r>
            <a:endParaRPr lang="zh-CN" altLang="en-US"/>
          </a:p>
        </p:txBody>
      </p:sp>
      <p:sp>
        <p:nvSpPr>
          <p:cNvPr id="3" name="内容占位符 2"/>
          <p:cNvSpPr>
            <a:spLocks noGrp="1"/>
          </p:cNvSpPr>
          <p:nvPr>
            <p:ph idx="1"/>
          </p:nvPr>
        </p:nvSpPr>
        <p:spPr/>
        <p:txBody>
          <a:bodyPr/>
          <a:p>
            <a:endParaRPr lang="en-US" altLang="zh-CN"/>
          </a:p>
        </p:txBody>
      </p:sp>
      <p:pic>
        <p:nvPicPr>
          <p:cNvPr id="4" name="图片 3"/>
          <p:cNvPicPr>
            <a:picLocks noChangeAspect="1"/>
          </p:cNvPicPr>
          <p:nvPr/>
        </p:nvPicPr>
        <p:blipFill>
          <a:blip r:embed="rId1"/>
          <a:stretch>
            <a:fillRect/>
          </a:stretch>
        </p:blipFill>
        <p:spPr>
          <a:xfrm>
            <a:off x="1925955" y="2118360"/>
            <a:ext cx="6062980" cy="2792095"/>
          </a:xfrm>
          <a:prstGeom prst="rect">
            <a:avLst/>
          </a:prstGeom>
        </p:spPr>
      </p:pic>
      <p:pic>
        <p:nvPicPr>
          <p:cNvPr id="6" name="图片 5"/>
          <p:cNvPicPr>
            <a:picLocks noChangeAspect="1"/>
          </p:cNvPicPr>
          <p:nvPr/>
        </p:nvPicPr>
        <p:blipFill>
          <a:blip r:embed="rId2"/>
          <a:stretch>
            <a:fillRect/>
          </a:stretch>
        </p:blipFill>
        <p:spPr>
          <a:xfrm>
            <a:off x="8872220" y="2181225"/>
            <a:ext cx="2293620" cy="266636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目标定位</a:t>
            </a:r>
            <a:endParaRPr lang="zh-CN" altLang="en-US"/>
          </a:p>
        </p:txBody>
      </p:sp>
      <p:sp>
        <p:nvSpPr>
          <p:cNvPr id="3" name="内容占位符 2"/>
          <p:cNvSpPr>
            <a:spLocks noGrp="1"/>
          </p:cNvSpPr>
          <p:nvPr>
            <p:ph idx="1"/>
          </p:nvPr>
        </p:nvSpPr>
        <p:spPr/>
        <p:txBody>
          <a:bodyPr/>
          <a:p>
            <a:r>
              <a:rPr lang="en-US" altLang="zh-CN"/>
              <a:t>Classification with localization </a:t>
            </a:r>
            <a:endParaRPr lang="en-US" altLang="zh-CN"/>
          </a:p>
        </p:txBody>
      </p:sp>
      <p:pic>
        <p:nvPicPr>
          <p:cNvPr id="4" name="图片 3"/>
          <p:cNvPicPr>
            <a:picLocks noChangeAspect="1"/>
          </p:cNvPicPr>
          <p:nvPr/>
        </p:nvPicPr>
        <p:blipFill>
          <a:blip r:embed="rId1"/>
          <a:stretch>
            <a:fillRect/>
          </a:stretch>
        </p:blipFill>
        <p:spPr>
          <a:xfrm>
            <a:off x="1696720" y="2747010"/>
            <a:ext cx="6353810" cy="1803400"/>
          </a:xfrm>
          <a:prstGeom prst="rect">
            <a:avLst/>
          </a:prstGeom>
        </p:spPr>
      </p:pic>
      <p:pic>
        <p:nvPicPr>
          <p:cNvPr id="5" name="图片 4"/>
          <p:cNvPicPr>
            <a:picLocks noChangeAspect="1"/>
          </p:cNvPicPr>
          <p:nvPr/>
        </p:nvPicPr>
        <p:blipFill>
          <a:blip r:embed="rId2"/>
          <a:stretch>
            <a:fillRect/>
          </a:stretch>
        </p:blipFill>
        <p:spPr>
          <a:xfrm>
            <a:off x="6530975" y="4453255"/>
            <a:ext cx="2684780" cy="1673225"/>
          </a:xfrm>
          <a:prstGeom prst="rect">
            <a:avLst/>
          </a:prstGeom>
        </p:spPr>
      </p:pic>
      <p:cxnSp>
        <p:nvCxnSpPr>
          <p:cNvPr id="6" name="直接箭头连接符 5"/>
          <p:cNvCxnSpPr/>
          <p:nvPr/>
        </p:nvCxnSpPr>
        <p:spPr>
          <a:xfrm flipV="1">
            <a:off x="8345805" y="2905125"/>
            <a:ext cx="728345" cy="52832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7" name="直接箭头连接符 6"/>
          <p:cNvCxnSpPr/>
          <p:nvPr/>
        </p:nvCxnSpPr>
        <p:spPr>
          <a:xfrm>
            <a:off x="8317865" y="3616325"/>
            <a:ext cx="826135" cy="42227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8" name="椭圆 7"/>
          <p:cNvSpPr/>
          <p:nvPr/>
        </p:nvSpPr>
        <p:spPr>
          <a:xfrm>
            <a:off x="9220200" y="2743200"/>
            <a:ext cx="304800" cy="3048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9652635" y="2696210"/>
            <a:ext cx="1720215" cy="398780"/>
          </a:xfrm>
          <a:prstGeom prst="rect">
            <a:avLst/>
          </a:prstGeom>
          <a:noFill/>
        </p:spPr>
        <p:txBody>
          <a:bodyPr wrap="none" rtlCol="0">
            <a:spAutoFit/>
          </a:bodyPr>
          <a:p>
            <a:r>
              <a:rPr lang="en-US" altLang="zh-CN" sz="2000"/>
              <a:t>softmax</a:t>
            </a:r>
            <a:r>
              <a:rPr lang="zh-CN" altLang="en-US" sz="2000">
                <a:ea typeface="宋体" panose="02010600030101010101" pitchFamily="2" charset="-122"/>
              </a:rPr>
              <a:t>（</a:t>
            </a:r>
            <a:r>
              <a:rPr lang="en-US" altLang="zh-CN" sz="2000">
                <a:ea typeface="宋体" panose="02010600030101010101" pitchFamily="2" charset="-122"/>
              </a:rPr>
              <a:t>4</a:t>
            </a:r>
            <a:r>
              <a:rPr lang="zh-CN" altLang="en-US" sz="2000">
                <a:ea typeface="宋体" panose="02010600030101010101" pitchFamily="2" charset="-122"/>
              </a:rPr>
              <a:t>）</a:t>
            </a:r>
            <a:endParaRPr lang="zh-CN" altLang="en-US" sz="2000">
              <a:ea typeface="宋体" panose="02010600030101010101" pitchFamily="2" charset="-122"/>
            </a:endParaRPr>
          </a:p>
        </p:txBody>
      </p:sp>
      <p:sp>
        <p:nvSpPr>
          <p:cNvPr id="10" name="文本框 9"/>
          <p:cNvSpPr txBox="1"/>
          <p:nvPr/>
        </p:nvSpPr>
        <p:spPr>
          <a:xfrm>
            <a:off x="9444355" y="3927475"/>
            <a:ext cx="1372235" cy="368300"/>
          </a:xfrm>
          <a:prstGeom prst="rect">
            <a:avLst/>
          </a:prstGeom>
          <a:noFill/>
        </p:spPr>
        <p:txBody>
          <a:bodyPr wrap="none" rtlCol="0">
            <a:spAutoFit/>
          </a:bodyPr>
          <a:p>
            <a:r>
              <a:rPr lang="en-US" altLang="zh-CN"/>
              <a:t>bx,by,bw,bh</a:t>
            </a:r>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ea typeface="宋体" panose="02010600030101010101" pitchFamily="2" charset="-122"/>
              </a:rPr>
              <a:t>目标定位</a:t>
            </a:r>
            <a:endParaRPr lang="zh-CN" altLang="en-US">
              <a:ea typeface="宋体" panose="02010600030101010101" pitchFamily="2" charset="-122"/>
            </a:endParaRPr>
          </a:p>
        </p:txBody>
      </p:sp>
      <p:pic>
        <p:nvPicPr>
          <p:cNvPr id="4" name="内容占位符 3"/>
          <p:cNvPicPr>
            <a:picLocks noChangeAspect="1"/>
          </p:cNvPicPr>
          <p:nvPr>
            <p:ph idx="1"/>
          </p:nvPr>
        </p:nvPicPr>
        <p:blipFill>
          <a:blip r:embed="rId1"/>
          <a:stretch>
            <a:fillRect/>
          </a:stretch>
        </p:blipFill>
        <p:spPr>
          <a:xfrm>
            <a:off x="1344295" y="1158875"/>
            <a:ext cx="9969500" cy="54610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特征点检测</a:t>
            </a:r>
            <a:endParaRPr lang="zh-CN" altLang="en-US"/>
          </a:p>
        </p:txBody>
      </p:sp>
      <p:pic>
        <p:nvPicPr>
          <p:cNvPr id="4" name="内容占位符 3"/>
          <p:cNvPicPr>
            <a:picLocks noChangeAspect="1"/>
          </p:cNvPicPr>
          <p:nvPr>
            <p:ph idx="1"/>
          </p:nvPr>
        </p:nvPicPr>
        <p:blipFill>
          <a:blip r:embed="rId1"/>
          <a:stretch>
            <a:fillRect/>
          </a:stretch>
        </p:blipFill>
        <p:spPr>
          <a:xfrm>
            <a:off x="1124585" y="2019935"/>
            <a:ext cx="5707380" cy="2793365"/>
          </a:xfrm>
          <a:prstGeom prst="rect">
            <a:avLst/>
          </a:prstGeom>
        </p:spPr>
      </p:pic>
      <p:pic>
        <p:nvPicPr>
          <p:cNvPr id="5" name="图片 4"/>
          <p:cNvPicPr>
            <a:picLocks noChangeAspect="1"/>
          </p:cNvPicPr>
          <p:nvPr/>
        </p:nvPicPr>
        <p:blipFill>
          <a:blip r:embed="rId2"/>
          <a:stretch>
            <a:fillRect/>
          </a:stretch>
        </p:blipFill>
        <p:spPr>
          <a:xfrm>
            <a:off x="5201285" y="4467225"/>
            <a:ext cx="1015365" cy="541020"/>
          </a:xfrm>
          <a:prstGeom prst="rect">
            <a:avLst/>
          </a:prstGeom>
        </p:spPr>
      </p:pic>
      <p:pic>
        <p:nvPicPr>
          <p:cNvPr id="6" name="图片 5"/>
          <p:cNvPicPr>
            <a:picLocks noChangeAspect="1"/>
          </p:cNvPicPr>
          <p:nvPr/>
        </p:nvPicPr>
        <p:blipFill>
          <a:blip r:embed="rId3"/>
          <a:stretch>
            <a:fillRect/>
          </a:stretch>
        </p:blipFill>
        <p:spPr>
          <a:xfrm>
            <a:off x="4599305" y="2103755"/>
            <a:ext cx="2087880" cy="2161540"/>
          </a:xfrm>
          <a:prstGeom prst="rect">
            <a:avLst/>
          </a:prstGeom>
        </p:spPr>
      </p:pic>
      <p:pic>
        <p:nvPicPr>
          <p:cNvPr id="7" name="图片 6"/>
          <p:cNvPicPr>
            <a:picLocks noChangeAspect="1"/>
          </p:cNvPicPr>
          <p:nvPr/>
        </p:nvPicPr>
        <p:blipFill>
          <a:blip r:embed="rId4"/>
          <a:stretch>
            <a:fillRect/>
          </a:stretch>
        </p:blipFill>
        <p:spPr>
          <a:xfrm>
            <a:off x="5035550" y="4411980"/>
            <a:ext cx="1425575" cy="1818640"/>
          </a:xfrm>
          <a:prstGeom prst="rect">
            <a:avLst/>
          </a:prstGeom>
        </p:spPr>
      </p:pic>
      <p:pic>
        <p:nvPicPr>
          <p:cNvPr id="8" name="图片 7"/>
          <p:cNvPicPr>
            <a:picLocks noChangeAspect="1"/>
          </p:cNvPicPr>
          <p:nvPr/>
        </p:nvPicPr>
        <p:blipFill>
          <a:blip r:embed="rId5"/>
          <a:stretch>
            <a:fillRect/>
          </a:stretch>
        </p:blipFill>
        <p:spPr>
          <a:xfrm>
            <a:off x="8084185" y="2019935"/>
            <a:ext cx="2487295" cy="24968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目标检测</a:t>
            </a:r>
            <a:endParaRPr lang="zh-CN" altLang="en-US"/>
          </a:p>
        </p:txBody>
      </p:sp>
      <p:sp>
        <p:nvSpPr>
          <p:cNvPr id="3" name="内容占位符 2"/>
          <p:cNvSpPr>
            <a:spLocks noGrp="1"/>
          </p:cNvSpPr>
          <p:nvPr>
            <p:ph idx="1"/>
          </p:nvPr>
        </p:nvSpPr>
        <p:spPr/>
        <p:txBody>
          <a:bodyPr/>
          <a:p>
            <a:r>
              <a:rPr lang="en-US" altLang="zh-CN"/>
              <a:t>Car detection example</a:t>
            </a:r>
            <a:endParaRPr lang="en-US" altLang="zh-CN"/>
          </a:p>
        </p:txBody>
      </p:sp>
      <p:pic>
        <p:nvPicPr>
          <p:cNvPr id="4" name="图片 3"/>
          <p:cNvPicPr>
            <a:picLocks noChangeAspect="1"/>
          </p:cNvPicPr>
          <p:nvPr/>
        </p:nvPicPr>
        <p:blipFill>
          <a:blip r:embed="rId1"/>
          <a:stretch>
            <a:fillRect/>
          </a:stretch>
        </p:blipFill>
        <p:spPr>
          <a:xfrm>
            <a:off x="1172845" y="2066925"/>
            <a:ext cx="5156835" cy="4059555"/>
          </a:xfrm>
          <a:prstGeom prst="rect">
            <a:avLst/>
          </a:prstGeom>
        </p:spPr>
      </p:pic>
      <p:pic>
        <p:nvPicPr>
          <p:cNvPr id="5" name="图片 4"/>
          <p:cNvPicPr>
            <a:picLocks noChangeAspect="1"/>
          </p:cNvPicPr>
          <p:nvPr/>
        </p:nvPicPr>
        <p:blipFill>
          <a:blip r:embed="rId2"/>
          <a:stretch>
            <a:fillRect/>
          </a:stretch>
        </p:blipFill>
        <p:spPr>
          <a:xfrm>
            <a:off x="6946265" y="3652520"/>
            <a:ext cx="3747135" cy="121031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目标检测</a:t>
            </a:r>
            <a:endParaRPr lang="zh-CN" altLang="en-US"/>
          </a:p>
        </p:txBody>
      </p:sp>
      <p:sp>
        <p:nvSpPr>
          <p:cNvPr id="3" name="内容占位符 2"/>
          <p:cNvSpPr>
            <a:spLocks noGrp="1"/>
          </p:cNvSpPr>
          <p:nvPr>
            <p:ph idx="1"/>
          </p:nvPr>
        </p:nvSpPr>
        <p:spPr/>
        <p:txBody>
          <a:bodyPr/>
          <a:p>
            <a:r>
              <a:rPr lang="en-US" altLang="zh-CN"/>
              <a:t>Sliding windows detection</a:t>
            </a:r>
            <a:endParaRPr lang="en-US" altLang="zh-CN"/>
          </a:p>
        </p:txBody>
      </p:sp>
      <p:pic>
        <p:nvPicPr>
          <p:cNvPr id="4" name="图片 3"/>
          <p:cNvPicPr>
            <a:picLocks noChangeAspect="1"/>
          </p:cNvPicPr>
          <p:nvPr/>
        </p:nvPicPr>
        <p:blipFill>
          <a:blip r:embed="rId1"/>
          <a:stretch>
            <a:fillRect/>
          </a:stretch>
        </p:blipFill>
        <p:spPr>
          <a:xfrm>
            <a:off x="2078355" y="2321560"/>
            <a:ext cx="8502015" cy="1683385"/>
          </a:xfrm>
          <a:prstGeom prst="rect">
            <a:avLst/>
          </a:prstGeom>
        </p:spPr>
      </p:pic>
      <p:pic>
        <p:nvPicPr>
          <p:cNvPr id="5" name="图片 4"/>
          <p:cNvPicPr>
            <a:picLocks noChangeAspect="1"/>
          </p:cNvPicPr>
          <p:nvPr/>
        </p:nvPicPr>
        <p:blipFill>
          <a:blip r:embed="rId1"/>
          <a:stretch>
            <a:fillRect/>
          </a:stretch>
        </p:blipFill>
        <p:spPr>
          <a:xfrm>
            <a:off x="2078990" y="4263390"/>
            <a:ext cx="8501380" cy="16833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6145"/>
          <p:cNvSpPr>
            <a:spLocks noGrp="1"/>
          </p:cNvSpPr>
          <p:nvPr>
            <p:ph type="title"/>
          </p:nvPr>
        </p:nvSpPr>
        <p:spPr/>
        <p:txBody>
          <a:bodyPr vert="horz" wrap="square" lIns="91436" tIns="45718" rIns="91436" bIns="45718" anchor="ctr"/>
          <a:lstStyle/>
          <a:p>
            <a:r>
              <a:rPr lang="en-US" altLang="x-none" dirty="0"/>
              <a:t>Convolutional Neural Networks</a:t>
            </a:r>
            <a:r>
              <a:rPr lang="zh-CN" altLang="en-US" dirty="0"/>
              <a:t>卷积神经网络</a:t>
            </a:r>
            <a:endParaRPr lang="zh-CN" altLang="en-US" dirty="0"/>
          </a:p>
        </p:txBody>
      </p:sp>
      <p:sp>
        <p:nvSpPr>
          <p:cNvPr id="6147" name="文本占位符 6146"/>
          <p:cNvSpPr>
            <a:spLocks noGrp="1"/>
          </p:cNvSpPr>
          <p:nvPr>
            <p:ph type="body" idx="1"/>
          </p:nvPr>
        </p:nvSpPr>
        <p:spPr/>
        <p:txBody>
          <a:bodyPr vert="horz" wrap="square" lIns="91436" tIns="45718" rIns="91436" bIns="45718" anchor="t"/>
          <a:lstStyle/>
          <a:p>
            <a:pPr algn="l"/>
            <a:r>
              <a:rPr lang="en-US" altLang="zh-CN"/>
              <a:t>20世纪60年代，Hubel和Wiesel研究猫脑皮层</a:t>
            </a:r>
            <a:endParaRPr lang="en-US" altLang="zh-CN"/>
          </a:p>
          <a:p>
            <a:pPr lvl="1" algn="l"/>
            <a:r>
              <a:rPr lang="en-US" altLang="zh-CN"/>
              <a:t>用于局部敏感和方向选择的神经元，其独特的网络结构可以有效地降低反馈神经网络的复杂性</a:t>
            </a:r>
            <a:endParaRPr lang="en-US" altLang="zh-CN"/>
          </a:p>
          <a:p>
            <a:pPr lvl="1" algn="l"/>
            <a:endParaRPr lang="en-US" altLang="zh-CN"/>
          </a:p>
          <a:p>
            <a:pPr algn="l"/>
            <a:r>
              <a:rPr lang="en-US" altLang="zh-CN"/>
              <a:t>卷积神经网络是一种特殊的深层神经网络模型</a:t>
            </a:r>
            <a:endParaRPr lang="en-US" altLang="zh-CN"/>
          </a:p>
          <a:p>
            <a:pPr lvl="1" algn="l"/>
            <a:r>
              <a:rPr lang="en-US" altLang="zh-CN"/>
              <a:t>它的神经元间的连接是非全连接的</a:t>
            </a:r>
            <a:endParaRPr lang="en-US" altLang="zh-CN"/>
          </a:p>
          <a:p>
            <a:pPr lvl="1" algn="l"/>
            <a:r>
              <a:rPr lang="en-US" altLang="zh-CN"/>
              <a:t>同一层中某些神经元之间的连接的权重是共享的（即相同的）。</a:t>
            </a:r>
            <a:endParaRPr lang="en-US" altLang="zh-CN"/>
          </a:p>
          <a:p>
            <a:pPr marL="1905" indent="-1905"/>
            <a:endParaRPr lang="zh-CN" altLang="en-US" dirty="0">
              <a:ea typeface="宋体"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卷积的滑动窗口实现</a:t>
            </a:r>
            <a:endParaRPr lang="zh-CN" altLang="en-US"/>
          </a:p>
        </p:txBody>
      </p:sp>
      <p:pic>
        <p:nvPicPr>
          <p:cNvPr id="4" name="内容占位符 3"/>
          <p:cNvPicPr>
            <a:picLocks noChangeAspect="1"/>
          </p:cNvPicPr>
          <p:nvPr>
            <p:ph idx="1"/>
          </p:nvPr>
        </p:nvPicPr>
        <p:blipFill>
          <a:blip r:embed="rId1"/>
          <a:stretch>
            <a:fillRect/>
          </a:stretch>
        </p:blipFill>
        <p:spPr>
          <a:xfrm>
            <a:off x="1315720" y="1117600"/>
            <a:ext cx="9887585" cy="55499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卷积的滑动窗口实现</a:t>
            </a:r>
            <a:endParaRPr lang="zh-CN" altLang="en-US"/>
          </a:p>
        </p:txBody>
      </p:sp>
      <p:pic>
        <p:nvPicPr>
          <p:cNvPr id="8" name="内容占位符 7"/>
          <p:cNvPicPr>
            <a:picLocks noChangeAspect="1"/>
          </p:cNvPicPr>
          <p:nvPr>
            <p:ph idx="1"/>
          </p:nvPr>
        </p:nvPicPr>
        <p:blipFill>
          <a:blip r:embed="rId1"/>
          <a:stretch>
            <a:fillRect/>
          </a:stretch>
        </p:blipFill>
        <p:spPr>
          <a:xfrm>
            <a:off x="929640" y="1307465"/>
            <a:ext cx="10549255" cy="530415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候选区域（Region proposals）</a:t>
            </a:r>
            <a:endParaRPr lang="zh-CN" altLang="en-US"/>
          </a:p>
        </p:txBody>
      </p:sp>
      <p:sp>
        <p:nvSpPr>
          <p:cNvPr id="3" name="内容占位符 2"/>
          <p:cNvSpPr>
            <a:spLocks noGrp="1"/>
          </p:cNvSpPr>
          <p:nvPr>
            <p:ph idx="1"/>
          </p:nvPr>
        </p:nvSpPr>
        <p:spPr/>
        <p:txBody>
          <a:bodyPr/>
          <a:p>
            <a:r>
              <a:rPr lang="zh-CN" altLang="en-US"/>
              <a:t>RCNN：</a:t>
            </a:r>
            <a:endParaRPr lang="zh-CN" altLang="en-US"/>
          </a:p>
          <a:p>
            <a:pPr lvl="1"/>
            <a:r>
              <a:rPr lang="zh-CN" altLang="en-US"/>
              <a:t>首先使用传统图像分割的方法，对图像进行分割，然后提取出2000个可能有对象的候选框，这样相对于最开始提到的滑动框的方式减少了非常多的框，然后送入网络</a:t>
            </a:r>
            <a:endParaRPr lang="zh-CN" altLang="en-US"/>
          </a:p>
        </p:txBody>
      </p:sp>
      <p:pic>
        <p:nvPicPr>
          <p:cNvPr id="4" name="图片 3"/>
          <p:cNvPicPr>
            <a:picLocks noChangeAspect="1"/>
          </p:cNvPicPr>
          <p:nvPr/>
        </p:nvPicPr>
        <p:blipFill>
          <a:blip r:embed="rId1"/>
          <a:stretch>
            <a:fillRect/>
          </a:stretch>
        </p:blipFill>
        <p:spPr>
          <a:xfrm>
            <a:off x="2124710" y="3333115"/>
            <a:ext cx="7249160" cy="338772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候选区域</a:t>
            </a:r>
            <a:endParaRPr lang="zh-CN" altLang="en-US"/>
          </a:p>
        </p:txBody>
      </p:sp>
      <p:sp>
        <p:nvSpPr>
          <p:cNvPr id="3" name="内容占位符 2"/>
          <p:cNvSpPr>
            <a:spLocks noGrp="1"/>
          </p:cNvSpPr>
          <p:nvPr>
            <p:ph idx="1"/>
          </p:nvPr>
        </p:nvSpPr>
        <p:spPr/>
        <p:txBody>
          <a:bodyPr/>
          <a:p>
            <a:r>
              <a:rPr lang="zh-CN" altLang="en-US"/>
              <a:t>Fast RCNN：</a:t>
            </a:r>
            <a:endParaRPr lang="zh-CN" altLang="en-US"/>
          </a:p>
          <a:p>
            <a:pPr lvl="1"/>
            <a:r>
              <a:rPr lang="zh-CN" altLang="en-US"/>
              <a:t>即先将整个图像进行卷积，然后再将候选框映射到卷积之后的输出做分类，其实就是上面提到的卷积整幅图减少重复计算。</a:t>
            </a:r>
            <a:endParaRPr lang="zh-CN" altLang="en-US"/>
          </a:p>
          <a:p>
            <a:endParaRPr lang="zh-CN" altLang="en-US"/>
          </a:p>
          <a:p>
            <a:r>
              <a:rPr lang="zh-CN" altLang="en-US"/>
              <a:t>Faster RCNN:</a:t>
            </a:r>
            <a:endParaRPr lang="zh-CN" altLang="en-US"/>
          </a:p>
          <a:p>
            <a:pPr lvl="1"/>
            <a:r>
              <a:rPr lang="zh-CN" altLang="en-US"/>
              <a:t>由于使用传统的图像分割选出候选框需要非常多的时间，所以使用卷积神经网络来选出候选框。</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人脸识别</a:t>
            </a:r>
            <a:endParaRPr lang="zh-CN" altLang="en-US"/>
          </a:p>
        </p:txBody>
      </p:sp>
      <p:sp>
        <p:nvSpPr>
          <p:cNvPr id="3" name="内容占位符 2"/>
          <p:cNvSpPr>
            <a:spLocks noGrp="1"/>
          </p:cNvSpPr>
          <p:nvPr>
            <p:ph idx="1"/>
          </p:nvPr>
        </p:nvSpPr>
        <p:spPr/>
        <p:txBody>
          <a:bodyPr/>
          <a:p>
            <a:r>
              <a:rPr lang="zh-CN" altLang="en-US"/>
              <a:t>人脸验证（face verification）:</a:t>
            </a:r>
            <a:endParaRPr lang="zh-CN" altLang="en-US"/>
          </a:p>
          <a:p>
            <a:pPr lvl="1"/>
            <a:r>
              <a:rPr lang="zh-CN" altLang="en-US"/>
              <a:t>1对1，输入一个照片或者名字或者ID，然后判断这个人是否是本人。</a:t>
            </a:r>
            <a:endParaRPr lang="zh-CN" altLang="en-US"/>
          </a:p>
          <a:p>
            <a:pPr lvl="1"/>
            <a:endParaRPr lang="zh-CN" altLang="en-US"/>
          </a:p>
          <a:p>
            <a:pPr lvl="0"/>
            <a:r>
              <a:rPr lang="zh-CN" altLang="en-US"/>
              <a:t>人脸识别（face recognition）:</a:t>
            </a:r>
            <a:endParaRPr lang="zh-CN" altLang="en-US"/>
          </a:p>
          <a:p>
            <a:pPr lvl="1"/>
            <a:r>
              <a:rPr lang="zh-CN" altLang="en-US"/>
              <a:t>1对多，判断这个人是否是系统中的某一个人。</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One-shot学习</a:t>
            </a:r>
            <a:endParaRPr lang="zh-CN" altLang="en-US"/>
          </a:p>
        </p:txBody>
      </p:sp>
      <p:sp>
        <p:nvSpPr>
          <p:cNvPr id="3" name="内容占位符 2"/>
          <p:cNvSpPr>
            <a:spLocks noGrp="1"/>
          </p:cNvSpPr>
          <p:nvPr>
            <p:ph idx="1"/>
          </p:nvPr>
        </p:nvSpPr>
        <p:spPr/>
        <p:txBody>
          <a:bodyPr/>
          <a:p>
            <a:r>
              <a:rPr lang="zh-CN" altLang="en-US" sz="2800"/>
              <a:t>例</a:t>
            </a:r>
            <a:endParaRPr lang="zh-CN" altLang="en-US" sz="2800"/>
          </a:p>
          <a:p>
            <a:pPr lvl="1"/>
            <a:r>
              <a:rPr lang="zh-CN" altLang="en-US" sz="2400"/>
              <a:t>一个公司的员工，一般每个人只给一张工作照（如4个人），这时网络输出五个单元，分别代表他们以及都不是。</a:t>
            </a:r>
            <a:endParaRPr lang="zh-CN" altLang="en-US" sz="2400"/>
          </a:p>
          <a:p>
            <a:pPr lvl="1"/>
            <a:r>
              <a:rPr lang="zh-CN" altLang="en-US" sz="2400"/>
              <a:t>这样设计会有两个明显的问题：第一是每个人只给了一张照片，训练样本太少；第二是如果这时候又来了一个员工，那么网络的输出得重新调整，显然不合理。</a:t>
            </a:r>
            <a:endParaRPr lang="zh-CN" altLang="en-US" sz="2400"/>
          </a:p>
          <a:p>
            <a:r>
              <a:rPr lang="zh-CN" altLang="en-US" sz="2800"/>
              <a:t>实际使用的方法</a:t>
            </a:r>
            <a:endParaRPr lang="zh-CN" altLang="en-US" sz="2800"/>
          </a:p>
          <a:p>
            <a:pPr lvl="1"/>
            <a:r>
              <a:rPr lang="zh-CN" altLang="en-US" sz="2400"/>
              <a:t>是训练一个差异度函数（degree of difference between images）的网络，给网络输入两张照片，如果是同一个人则输出很小的值（差异很小），如果不是同一个人则输出很大的值，这时只要将来的人与系统中的照片逐一比较即可。同时如果来了新员工，也只需要将他的照片放入到系统中就可以了。</a:t>
            </a:r>
            <a:endParaRPr lang="zh-CN" altLang="en-US" sz="2400"/>
          </a:p>
          <a:p>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Siamese网络</a:t>
            </a:r>
            <a:endParaRPr lang="zh-CN" altLang="en-US"/>
          </a:p>
        </p:txBody>
      </p:sp>
      <p:sp>
        <p:nvSpPr>
          <p:cNvPr id="3" name="内容占位符 2"/>
          <p:cNvSpPr>
            <a:spLocks noGrp="1"/>
          </p:cNvSpPr>
          <p:nvPr>
            <p:ph idx="1"/>
          </p:nvPr>
        </p:nvSpPr>
        <p:spPr/>
        <p:txBody>
          <a:bodyPr/>
          <a:p>
            <a:r>
              <a:rPr lang="zh-CN" altLang="en-US"/>
              <a:t>Siamese的输出不经过softmax激活函数做分类，直接就是输出一个向量，相当于把每个人映射成一个向量，然后判断两张图片是否是同一个人时只需要，分别输入这同一个网络，然后求输出向量差的范数</a:t>
            </a:r>
            <a:endParaRPr lang="zh-CN" altLang="en-US"/>
          </a:p>
        </p:txBody>
      </p:sp>
      <p:pic>
        <p:nvPicPr>
          <p:cNvPr id="4" name="图片 3"/>
          <p:cNvPicPr>
            <a:picLocks noChangeAspect="1"/>
          </p:cNvPicPr>
          <p:nvPr/>
        </p:nvPicPr>
        <p:blipFill>
          <a:blip r:embed="rId1"/>
          <a:stretch>
            <a:fillRect/>
          </a:stretch>
        </p:blipFill>
        <p:spPr>
          <a:xfrm>
            <a:off x="2386965" y="3465830"/>
            <a:ext cx="6593840" cy="332168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面部验证与二分类</a:t>
            </a:r>
            <a:endParaRPr lang="zh-CN" altLang="en-US"/>
          </a:p>
        </p:txBody>
      </p:sp>
      <p:sp>
        <p:nvSpPr>
          <p:cNvPr id="3" name="内容占位符 2"/>
          <p:cNvSpPr>
            <a:spLocks noGrp="1"/>
          </p:cNvSpPr>
          <p:nvPr>
            <p:ph idx="1"/>
          </p:nvPr>
        </p:nvSpPr>
        <p:spPr/>
        <p:txBody>
          <a:bodyPr/>
          <a:p>
            <a:r>
              <a:rPr lang="zh-CN" altLang="en-US" sz="2400"/>
              <a:t>可以用二分类的思想来训练Siamese网络，同样是用同一个网络，输出两张照片的向量，这时候在后面将向量对应元素做差的绝对值作为一个特征，再创建一层逻辑回归即可，输出0、1</a:t>
            </a:r>
            <a:endParaRPr lang="zh-CN" altLang="en-US" sz="2400"/>
          </a:p>
        </p:txBody>
      </p:sp>
      <p:pic>
        <p:nvPicPr>
          <p:cNvPr id="4" name="图片 3"/>
          <p:cNvPicPr>
            <a:picLocks noChangeAspect="1"/>
          </p:cNvPicPr>
          <p:nvPr/>
        </p:nvPicPr>
        <p:blipFill>
          <a:blip r:embed="rId1"/>
          <a:stretch>
            <a:fillRect/>
          </a:stretch>
        </p:blipFill>
        <p:spPr>
          <a:xfrm>
            <a:off x="1492885" y="2527300"/>
            <a:ext cx="9206230" cy="3352165"/>
          </a:xfrm>
          <a:prstGeom prst="rect">
            <a:avLst/>
          </a:prstGeom>
        </p:spPr>
      </p:pic>
      <p:pic>
        <p:nvPicPr>
          <p:cNvPr id="5" name="图片 4"/>
          <p:cNvPicPr>
            <a:picLocks noChangeAspect="1"/>
          </p:cNvPicPr>
          <p:nvPr/>
        </p:nvPicPr>
        <p:blipFill>
          <a:blip r:embed="rId2"/>
          <a:stretch>
            <a:fillRect/>
          </a:stretch>
        </p:blipFill>
        <p:spPr>
          <a:xfrm>
            <a:off x="3264535" y="5697855"/>
            <a:ext cx="4571365" cy="10541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Triplet损失</a:t>
            </a:r>
            <a:endParaRPr lang="zh-CN" altLang="en-US"/>
          </a:p>
        </p:txBody>
      </p:sp>
      <p:sp>
        <p:nvSpPr>
          <p:cNvPr id="3" name="内容占位符 2"/>
          <p:cNvSpPr>
            <a:spLocks noGrp="1"/>
          </p:cNvSpPr>
          <p:nvPr>
            <p:ph idx="1"/>
          </p:nvPr>
        </p:nvSpPr>
        <p:spPr>
          <a:xfrm>
            <a:off x="406400" y="1397000"/>
            <a:ext cx="5958840" cy="4729480"/>
          </a:xfrm>
        </p:spPr>
        <p:txBody>
          <a:bodyPr/>
          <a:p>
            <a:r>
              <a:rPr lang="zh-CN" altLang="en-US" sz="2800"/>
              <a:t>首先训练集中必须有相同人的照片，三张照片为一组</a:t>
            </a:r>
            <a:endParaRPr lang="zh-CN" altLang="en-US" sz="1800"/>
          </a:p>
          <a:p>
            <a:endParaRPr lang="zh-CN" altLang="en-US" sz="1800"/>
          </a:p>
          <a:p>
            <a:endParaRPr lang="zh-CN" altLang="en-US" sz="1600"/>
          </a:p>
          <a:p>
            <a:r>
              <a:rPr lang="zh-CN" altLang="en-US" sz="2800"/>
              <a:t>损失函数</a:t>
            </a:r>
            <a:endParaRPr lang="zh-CN" altLang="en-US" sz="2800"/>
          </a:p>
          <a:p>
            <a:pPr lvl="1"/>
            <a:r>
              <a:rPr lang="zh-CN" altLang="en-US" sz="2400"/>
              <a:t>将两张相同的图片的距离比两张不同图片的距离的差值（注意此处差值已经是一个负值了）小于某个阈值时，其误差视为0</a:t>
            </a:r>
            <a:endParaRPr lang="zh-CN" altLang="en-US" sz="2400"/>
          </a:p>
        </p:txBody>
      </p:sp>
      <p:pic>
        <p:nvPicPr>
          <p:cNvPr id="5" name="图片 4"/>
          <p:cNvPicPr>
            <a:picLocks noChangeAspect="1"/>
          </p:cNvPicPr>
          <p:nvPr/>
        </p:nvPicPr>
        <p:blipFill>
          <a:blip r:embed="rId1"/>
          <a:stretch>
            <a:fillRect/>
          </a:stretch>
        </p:blipFill>
        <p:spPr>
          <a:xfrm>
            <a:off x="6915150" y="1558290"/>
            <a:ext cx="4145280" cy="2909570"/>
          </a:xfrm>
          <a:prstGeom prst="rect">
            <a:avLst/>
          </a:prstGeom>
        </p:spPr>
      </p:pic>
      <p:pic>
        <p:nvPicPr>
          <p:cNvPr id="6" name="图片 5"/>
          <p:cNvPicPr>
            <a:picLocks noChangeAspect="1"/>
          </p:cNvPicPr>
          <p:nvPr/>
        </p:nvPicPr>
        <p:blipFill>
          <a:blip r:embed="rId2"/>
          <a:stretch>
            <a:fillRect/>
          </a:stretch>
        </p:blipFill>
        <p:spPr>
          <a:xfrm>
            <a:off x="2971800" y="5339080"/>
            <a:ext cx="6464935" cy="103124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标题 4098"/>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小结</a:t>
            </a:r>
            <a:endParaRPr lang="zh-CN" altLang="en-US" dirty="0"/>
          </a:p>
        </p:txBody>
      </p:sp>
      <p:sp>
        <p:nvSpPr>
          <p:cNvPr id="4100" name="文本占位符 4099"/>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卷积神经网络（</a:t>
            </a:r>
            <a:r>
              <a:rPr lang="zh-CN" altLang="en-US" dirty="0">
                <a:ea typeface="宋体" panose="02010600030101010101" pitchFamily="2" charset="-122"/>
                <a:sym typeface="+mn-ea"/>
              </a:rPr>
              <a:t>Convolutional Neural Network, CNN）</a:t>
            </a:r>
            <a:endParaRPr lang="zh-CN" altLang="en-US" dirty="0">
              <a:ea typeface="宋体" panose="02010600030101010101" pitchFamily="2" charset="-122"/>
              <a:sym typeface="+mn-ea"/>
            </a:endParaRPr>
          </a:p>
          <a:p>
            <a:endParaRPr lang="zh-CN" altLang="en-US" dirty="0"/>
          </a:p>
          <a:p>
            <a:r>
              <a:rPr lang="en-US" altLang="zh-CN" dirty="0">
                <a:ea typeface="宋体" panose="02010600030101010101" pitchFamily="2" charset="-122"/>
                <a:sym typeface="+mn-ea"/>
              </a:rPr>
              <a:t>CNN</a:t>
            </a:r>
            <a:r>
              <a:rPr lang="zh-CN" altLang="en-US" dirty="0">
                <a:ea typeface="宋体" panose="02010600030101010101" pitchFamily="2" charset="-122"/>
                <a:sym typeface="+mn-ea"/>
              </a:rPr>
              <a:t>实例</a:t>
            </a:r>
            <a:endParaRPr lang="zh-CN" altLang="en-US" dirty="0">
              <a:ea typeface="宋体" panose="02010600030101010101" pitchFamily="2" charset="-122"/>
              <a:sym typeface="+mn-ea"/>
            </a:endParaRPr>
          </a:p>
          <a:p>
            <a:pPr lvl="1"/>
            <a:r>
              <a:rPr lang="zh-CN" altLang="en-US" sz="2800" dirty="0">
                <a:ea typeface="宋体" panose="02010600030101010101" pitchFamily="2" charset="-122"/>
                <a:sym typeface="+mn-ea"/>
              </a:rPr>
              <a:t>经典网络、常用网络</a:t>
            </a:r>
            <a:endParaRPr lang="zh-CN" altLang="en-US" sz="2800" dirty="0">
              <a:ea typeface="宋体" panose="02010600030101010101" pitchFamily="2" charset="-122"/>
              <a:sym typeface="+mn-ea"/>
            </a:endParaRPr>
          </a:p>
          <a:p>
            <a:pPr lvl="1"/>
            <a:endParaRPr lang="zh-CN" altLang="en-US" dirty="0">
              <a:ea typeface="宋体" panose="02010600030101010101" pitchFamily="2" charset="-122"/>
              <a:sym typeface="+mn-ea"/>
            </a:endParaRPr>
          </a:p>
          <a:p>
            <a:r>
              <a:rPr lang="zh-CN" altLang="en-US" dirty="0">
                <a:ea typeface="宋体" panose="02010600030101010101" pitchFamily="2" charset="-122"/>
                <a:sym typeface="+mn-ea"/>
              </a:rPr>
              <a:t>图像数据应用</a:t>
            </a:r>
            <a:endParaRPr lang="zh-CN" altLang="en-US" dirty="0">
              <a:ea typeface="宋体" panose="02010600030101010101" pitchFamily="2" charset="-122"/>
              <a:sym typeface="+mn-ea"/>
            </a:endParaRPr>
          </a:p>
          <a:p>
            <a:pPr lvl="1"/>
            <a:r>
              <a:rPr lang="zh-CN" altLang="en-US" dirty="0">
                <a:ea typeface="宋体" panose="02010600030101010101" pitchFamily="2" charset="-122"/>
                <a:sym typeface="+mn-ea"/>
              </a:rPr>
              <a:t>目标定位、特征点检测、目标检测、人脸识别</a:t>
            </a:r>
            <a:endParaRPr lang="zh-CN" altLang="en-US" dirty="0">
              <a:ea typeface="宋体" panose="02010600030101010101" pitchFamily="2" charset="-122"/>
              <a:sym typeface="+mn-ea"/>
            </a:endParaRPr>
          </a:p>
          <a:p>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p:txBody>
          <a:bodyPr vert="horz" wrap="square" lIns="91436" tIns="45718" rIns="91436" bIns="45718" anchor="ctr"/>
          <a:lstStyle/>
          <a:p>
            <a:r>
              <a:rPr lang="en-US" altLang="zh-CN"/>
              <a:t>Hubel-Wiesel</a:t>
            </a:r>
            <a:r>
              <a:rPr lang="zh-CN" altLang="en-US"/>
              <a:t>结构</a:t>
            </a:r>
            <a:endParaRPr lang="zh-CN" altLang="en-US"/>
          </a:p>
        </p:txBody>
      </p:sp>
      <p:sp>
        <p:nvSpPr>
          <p:cNvPr id="8195" name="文本占位符 8194"/>
          <p:cNvSpPr>
            <a:spLocks noGrp="1"/>
          </p:cNvSpPr>
          <p:nvPr>
            <p:ph type="body" idx="1"/>
          </p:nvPr>
        </p:nvSpPr>
        <p:spPr/>
        <p:txBody>
          <a:bodyPr vert="horz" wrap="square" lIns="91436" tIns="45718" rIns="91436" bIns="45718" anchor="t"/>
          <a:lstStyle/>
          <a:p>
            <a:r>
              <a:rPr lang="zh-CN" altLang="en-US" dirty="0"/>
              <a:t>基于猫的初级视皮层(VI区)的研究。</a:t>
            </a:r>
            <a:endParaRPr lang="zh-CN" altLang="en-US" dirty="0"/>
          </a:p>
          <a:p>
            <a:pPr lvl="1"/>
            <a:r>
              <a:rPr lang="zh-CN" altLang="en-US" dirty="0"/>
              <a:t>简单细胞</a:t>
            </a:r>
            <a:endParaRPr lang="zh-CN" altLang="en-US" dirty="0"/>
          </a:p>
          <a:p>
            <a:pPr lvl="1"/>
            <a:r>
              <a:rPr lang="zh-CN" altLang="en-US" dirty="0"/>
              <a:t>复杂细胞</a:t>
            </a:r>
            <a:endParaRPr lang="zh-CN" altLang="en-US" dirty="0"/>
          </a:p>
          <a:p>
            <a:pPr marL="1905" lvl="1" indent="455295"/>
            <a:endParaRPr lang="zh-CN" altLang="en-US" dirty="0"/>
          </a:p>
          <a:p>
            <a:r>
              <a:rPr lang="zh-CN" altLang="en-US" dirty="0"/>
              <a:t>两层神经网络模拟初级视皮层中的简单细胞和复杂细胞</a:t>
            </a:r>
            <a:endParaRPr lang="zh-CN" altLang="en-US" dirty="0"/>
          </a:p>
          <a:p>
            <a:pPr lvl="1"/>
            <a:r>
              <a:rPr lang="zh-CN" altLang="en-US" dirty="0"/>
              <a:t>每层的神经元被组织成二维平面</a:t>
            </a:r>
            <a:endParaRPr lang="zh-CN" altLang="en-US" dirty="0"/>
          </a:p>
          <a:p>
            <a:pPr lvl="1"/>
            <a:r>
              <a:rPr lang="zh-CN" altLang="en-US" dirty="0"/>
              <a:t>“简单细胞”层提取其输入</a:t>
            </a:r>
            <a:r>
              <a:rPr lang="zh-CN" altLang="en-US" dirty="0">
                <a:ea typeface="宋体" panose="02010600030101010101" pitchFamily="2" charset="-122"/>
              </a:rPr>
              <a:t>中</a:t>
            </a:r>
            <a:r>
              <a:rPr lang="zh-CN" altLang="en-US" dirty="0"/>
              <a:t>的局部特征</a:t>
            </a:r>
            <a:endParaRPr lang="zh-CN" altLang="en-US" dirty="0"/>
          </a:p>
          <a:p>
            <a:pPr lvl="1"/>
            <a:r>
              <a:rPr lang="zh-CN" altLang="en-US" dirty="0"/>
              <a:t>“复杂细胞”层组合“简单细胞”层</a:t>
            </a:r>
            <a:r>
              <a:rPr lang="zh-CN" altLang="en-US" dirty="0">
                <a:ea typeface="宋体" panose="02010600030101010101" pitchFamily="2" charset="-122"/>
              </a:rPr>
              <a:t>中</a:t>
            </a:r>
            <a:r>
              <a:rPr lang="zh-CN" altLang="en-US" dirty="0"/>
              <a:t>相应的子区域，使得整个网络对局部变换具有一定的不变性。</a:t>
            </a:r>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16737"/>
          <p:cNvSpPr>
            <a:spLocks noGrp="1"/>
          </p:cNvSpPr>
          <p:nvPr>
            <p:ph type="ctrTitle"/>
          </p:nvPr>
        </p:nvSpPr>
        <p:spPr>
          <a:xfrm>
            <a:off x="914400" y="2130425"/>
            <a:ext cx="10363200" cy="1470025"/>
          </a:xfrm>
        </p:spPr>
        <p:txBody>
          <a:bodyPr vert="horz" wrap="square" lIns="91436" tIns="45718" rIns="91436" bIns="45718" anchor="ctr"/>
          <a:lstStyle/>
          <a:p>
            <a:pPr>
              <a:buNone/>
            </a:pPr>
            <a:r>
              <a:rPr lang="zh-CN" altLang="en-US" sz="4400" kern="1200" dirty="0">
                <a:latin typeface="Calibri" panose="020F0502020204030204" pitchFamily="2" charset="0"/>
                <a:ea typeface="宋体" panose="02010600030101010101" pitchFamily="2" charset="-122"/>
                <a:sym typeface="Arial" panose="020B0604020202020204" pitchFamily="34" charset="0"/>
              </a:rPr>
              <a:t>Thanks！</a:t>
            </a:r>
            <a:endParaRPr lang="zh-CN" altLang="en-US" sz="4400" kern="1200" dirty="0">
              <a:latin typeface="Calibri" panose="020F0502020204030204" pitchFamily="2" charset="0"/>
              <a:ea typeface="Arial" panose="020B0604020202020204" pitchFamily="34" charset="0"/>
              <a:sym typeface="Arial" panose="020B0604020202020204" pitchFamily="34" charset="0"/>
            </a:endParaRPr>
          </a:p>
        </p:txBody>
      </p:sp>
      <p:sp>
        <p:nvSpPr>
          <p:cNvPr id="116739" name="副标题 116738"/>
          <p:cNvSpPr>
            <a:spLocks noGrp="1"/>
          </p:cNvSpPr>
          <p:nvPr>
            <p:ph type="subTitle" idx="1"/>
          </p:nvPr>
        </p:nvSpPr>
        <p:spPr>
          <a:xfrm>
            <a:off x="1828800" y="3886200"/>
            <a:ext cx="8534400" cy="1752600"/>
          </a:xfrm>
        </p:spPr>
        <p:txBody>
          <a:bodyPr vert="horz" wrap="square" lIns="91436" tIns="45718" rIns="91436" bIns="45718" anchor="t"/>
          <a:lstStyle/>
          <a:p>
            <a:pPr marL="342900" indent="-342900" algn="l" defTabSz="0">
              <a:buFont typeface="Wingdings" panose="05000000000000000000" pitchFamily="2" charset="2"/>
            </a:pPr>
            <a:endParaRPr sz="3200" kern="120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局部连接</a:t>
            </a:r>
            <a:endParaRPr lang="zh-CN" altLang="en-US" dirty="0"/>
          </a:p>
        </p:txBody>
      </p:sp>
      <p:sp>
        <p:nvSpPr>
          <p:cNvPr id="10243" name="文本占位符 10242"/>
          <p:cNvSpPr>
            <a:spLocks noGrp="1"/>
          </p:cNvSpPr>
          <p:nvPr>
            <p:ph type="body" idx="1"/>
          </p:nvPr>
        </p:nvSpPr>
        <p:spPr/>
        <p:txBody>
          <a:bodyPr vert="horz" wrap="square" lIns="91436" tIns="45718" rIns="91436" bIns="45718" anchor="t"/>
          <a:lstStyle/>
          <a:p>
            <a:r>
              <a:rPr lang="zh-CN" altLang="en-US"/>
              <a:t>局部感知野</a:t>
            </a:r>
            <a:endParaRPr lang="zh-CN" altLang="en-US"/>
          </a:p>
          <a:p>
            <a:pPr lvl="1"/>
            <a:r>
              <a:rPr lang="zh-CN" altLang="en-US"/>
              <a:t>图像的空间联系也是局部的像素联系较为紧密，而距离较远的像素相关性则较弱。</a:t>
            </a:r>
            <a:endParaRPr lang="zh-CN" altLang="en-US"/>
          </a:p>
          <a:p>
            <a:pPr lvl="1"/>
            <a:r>
              <a:rPr lang="zh-CN" altLang="en-US"/>
              <a:t>减少了需要训练的权值数目</a:t>
            </a:r>
            <a:endParaRPr lang="zh-CN" altLang="en-US"/>
          </a:p>
        </p:txBody>
      </p:sp>
      <p:pic>
        <p:nvPicPr>
          <p:cNvPr id="10244" name="Picture 2" descr="c:\users\user\appdata\roaming\360se6\USERDA~1\Temp\136556~2.JPG"/>
          <p:cNvPicPr>
            <a:picLocks noChangeAspect="1"/>
          </p:cNvPicPr>
          <p:nvPr/>
        </p:nvPicPr>
        <p:blipFill>
          <a:blip r:embed="rId1"/>
          <a:stretch>
            <a:fillRect/>
          </a:stretch>
        </p:blipFill>
        <p:spPr>
          <a:xfrm>
            <a:off x="3162300" y="3429000"/>
            <a:ext cx="8240713" cy="3281363"/>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228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局部连接</a:t>
            </a:r>
            <a:endParaRPr lang="zh-CN" altLang="en-US" dirty="0"/>
          </a:p>
        </p:txBody>
      </p:sp>
      <p:sp>
        <p:nvSpPr>
          <p:cNvPr id="12291" name="文本占位符 12290"/>
          <p:cNvSpPr>
            <a:spLocks noGrp="1"/>
          </p:cNvSpPr>
          <p:nvPr>
            <p:ph type="body" idx="1"/>
          </p:nvPr>
        </p:nvSpPr>
        <p:spPr>
          <a:xfrm>
            <a:off x="406400" y="1397000"/>
            <a:ext cx="5765800" cy="4729163"/>
          </a:xfrm>
        </p:spPr>
        <p:txBody>
          <a:bodyPr vert="horz" wrap="square" lIns="91436" tIns="45718" rIns="91436" bIns="45718" anchor="t"/>
          <a:lstStyle/>
          <a:p>
            <a:r>
              <a:rPr lang="zh-CN" altLang="en-US" dirty="0">
                <a:ea typeface="宋体" panose="02010600030101010101" pitchFamily="2" charset="-122"/>
              </a:rPr>
              <a:t>参数共享</a:t>
            </a:r>
            <a:endParaRPr lang="zh-CN" altLang="en-US" dirty="0">
              <a:ea typeface="宋体" panose="02010600030101010101" pitchFamily="2" charset="-122"/>
            </a:endParaRPr>
          </a:p>
          <a:p>
            <a:pPr lvl="1"/>
            <a:r>
              <a:rPr lang="zh-CN" altLang="en-US" dirty="0"/>
              <a:t>图像的一部分的统计特性与其他部分是一样的。</a:t>
            </a:r>
            <a:endParaRPr lang="zh-CN" altLang="en-US" dirty="0"/>
          </a:p>
          <a:p>
            <a:pPr lvl="1"/>
            <a:r>
              <a:rPr lang="zh-CN" altLang="en-US" dirty="0"/>
              <a:t>在输入的不同位置检测同一种特征</a:t>
            </a:r>
            <a:endParaRPr lang="zh-CN" altLang="en-US" dirty="0"/>
          </a:p>
          <a:p>
            <a:pPr lvl="1"/>
            <a:r>
              <a:rPr lang="zh-CN" altLang="en-US" dirty="0"/>
              <a:t>平移</a:t>
            </a:r>
            <a:r>
              <a:rPr lang="zh-CN" altLang="en-US" dirty="0">
                <a:ea typeface="宋体" panose="02010600030101010101" pitchFamily="2" charset="-122"/>
              </a:rPr>
              <a:t>不</a:t>
            </a:r>
            <a:r>
              <a:rPr lang="zh-CN" altLang="en-US" dirty="0"/>
              <a:t>变</a:t>
            </a:r>
            <a:r>
              <a:rPr lang="zh-CN" altLang="en-US" dirty="0">
                <a:ea typeface="宋体" panose="02010600030101010101" pitchFamily="2" charset="-122"/>
              </a:rPr>
              <a:t>性</a:t>
            </a:r>
            <a:endParaRPr lang="zh-CN" altLang="en-US" dirty="0"/>
          </a:p>
        </p:txBody>
      </p:sp>
      <p:pic>
        <p:nvPicPr>
          <p:cNvPr id="12292" name="图片 12291"/>
          <p:cNvPicPr>
            <a:picLocks noChangeAspect="1"/>
          </p:cNvPicPr>
          <p:nvPr/>
        </p:nvPicPr>
        <p:blipFill>
          <a:blip r:embed="rId1"/>
          <a:stretch>
            <a:fillRect/>
          </a:stretch>
        </p:blipFill>
        <p:spPr>
          <a:xfrm>
            <a:off x="6400800" y="1828800"/>
            <a:ext cx="5181600" cy="4733925"/>
          </a:xfrm>
          <a:prstGeom prst="rect">
            <a:avLst/>
          </a:prstGeom>
          <a:noFill/>
          <a:ln w="9525">
            <a:noFill/>
          </a:ln>
        </p:spPr>
      </p:pic>
    </p:spTree>
  </p:cSld>
  <p:clrMapOvr>
    <a:masterClrMapping/>
  </p:clrMapOvr>
</p:sld>
</file>

<file path=ppt/theme/theme1.xml><?xml version="1.0" encoding="utf-8"?>
<a:theme xmlns:a="http://schemas.openxmlformats.org/drawingml/2006/main" name="dan-berkeley-nlp-v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Calibri"/>
        <a:ea typeface="Arial"/>
        <a:cs typeface=""/>
      </a:majorFont>
      <a:minorFont>
        <a:latin typeface="Calibri"/>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chemeClr val="tx1"/>
          </a:solid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4283</Words>
  <Application>WPS 演示</Application>
  <PresentationFormat>自定义</PresentationFormat>
  <Paragraphs>424</Paragraphs>
  <Slides>70</Slides>
  <Notes>15</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37</vt:i4>
      </vt:variant>
      <vt:variant>
        <vt:lpstr>幻灯片标题</vt:lpstr>
      </vt:variant>
      <vt:variant>
        <vt:i4>70</vt:i4>
      </vt:variant>
    </vt:vector>
  </HeadingPairs>
  <TitlesOfParts>
    <vt:vector size="116" baseType="lpstr">
      <vt:lpstr>Arial</vt:lpstr>
      <vt:lpstr>宋体</vt:lpstr>
      <vt:lpstr>Wingdings</vt:lpstr>
      <vt:lpstr>Times New Roman</vt:lpstr>
      <vt:lpstr>Calibri</vt:lpstr>
      <vt:lpstr>Arial Unicode MS</vt:lpstr>
      <vt:lpstr>微软雅黑</vt:lpstr>
      <vt:lpstr>Wingdings</vt:lpstr>
      <vt:lpstr>dan-berkeley-nlp-v1</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Paint.Picture</vt:lpstr>
      <vt:lpstr>Paint.Picture</vt:lpstr>
      <vt:lpstr>Paint.Picture</vt:lpstr>
      <vt:lpstr>Paint.Picture</vt:lpstr>
      <vt:lpstr>Equation.KSEE3</vt:lpstr>
      <vt:lpstr>PBrush</vt:lpstr>
      <vt:lpstr>Equation.3</vt:lpstr>
      <vt:lpstr>Equation.KSEE3</vt:lpstr>
      <vt:lpstr>Equation.3</vt:lpstr>
      <vt:lpstr>Paint.Picture</vt:lpstr>
      <vt:lpstr>Equation.KSEE3</vt:lpstr>
      <vt:lpstr>Equation.KSEE3</vt:lpstr>
      <vt:lpstr>Equation.KSEE3</vt:lpstr>
      <vt:lpstr>Equation.KSEE3</vt:lpstr>
      <vt:lpstr>Equation.KSEE3</vt:lpstr>
      <vt:lpstr>Equation.KSEE3</vt:lpstr>
      <vt:lpstr>Equation.KSEE3</vt:lpstr>
      <vt:lpstr>Equation.KSEE3</vt:lpstr>
      <vt:lpstr>Equation.KSEE3</vt:lpstr>
      <vt:lpstr>图像数据的深度学习模型</vt:lpstr>
      <vt:lpstr>内容</vt:lpstr>
      <vt:lpstr>             卷积神经网络                       ——Convolutional Neural Networks, CNN</vt:lpstr>
      <vt:lpstr>图像数据</vt:lpstr>
      <vt:lpstr>PowerPoint 演示文稿</vt:lpstr>
      <vt:lpstr>Convolutional Neural Networks卷积神经网络</vt:lpstr>
      <vt:lpstr>Hubel-Wiesel结构</vt:lpstr>
      <vt:lpstr>局部连接</vt:lpstr>
      <vt:lpstr>局部连接</vt:lpstr>
      <vt:lpstr>Convolution卷积</vt:lpstr>
      <vt:lpstr>Convolution卷积</vt:lpstr>
      <vt:lpstr>卷积</vt:lpstr>
      <vt:lpstr>多卷积核</vt:lpstr>
      <vt:lpstr>PowerPoint 演示文稿</vt:lpstr>
      <vt:lpstr>PowerPoint 演示文稿</vt:lpstr>
      <vt:lpstr>卷积Convolution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Pooling池化</vt:lpstr>
      <vt:lpstr>PowerPoint 演示文稿</vt:lpstr>
      <vt:lpstr>CNN基本结构</vt:lpstr>
      <vt:lpstr>CNN结构</vt:lpstr>
      <vt:lpstr>CNN训练过程</vt:lpstr>
      <vt:lpstr>CNN反向传播</vt:lpstr>
      <vt:lpstr>PowerPoint 演示文稿</vt:lpstr>
      <vt:lpstr>PowerPoint 演示文稿</vt:lpstr>
      <vt:lpstr>残差的反向传播</vt:lpstr>
      <vt:lpstr>残差的反向传播</vt:lpstr>
      <vt:lpstr>残差的反向传播</vt:lpstr>
      <vt:lpstr>例：文字识别系统LeNet-5</vt:lpstr>
      <vt:lpstr>文字识别系统LeNet-5</vt:lpstr>
      <vt:lpstr>卷积神经网络</vt:lpstr>
      <vt:lpstr>CNN的改进</vt:lpstr>
      <vt:lpstr>CNN的改进</vt:lpstr>
      <vt:lpstr>CNN改进</vt:lpstr>
      <vt:lpstr>CNNs in the 2010s</vt:lpstr>
      <vt:lpstr>             卷积神经网络                       ——Convolutional Neural Networks, CNN</vt:lpstr>
      <vt:lpstr>ImageNet CNN</vt:lpstr>
      <vt:lpstr>ImageNet CNN</vt:lpstr>
      <vt:lpstr>PowerPoint 演示文稿</vt:lpstr>
      <vt:lpstr>PowerPoint 演示文稿</vt:lpstr>
      <vt:lpstr>PowerPoint 演示文稿</vt:lpstr>
      <vt:lpstr>PowerPoint 演示文稿</vt:lpstr>
      <vt:lpstr>残差网络为什么有用？</vt:lpstr>
      <vt:lpstr>GoogLeNet---Very Deep</vt:lpstr>
      <vt:lpstr>GoogLeNet---Very Deep</vt:lpstr>
      <vt:lpstr>GoogLeNet---Very Deep</vt:lpstr>
      <vt:lpstr>卷积神经网络实例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officer</cp:lastModifiedBy>
  <cp:revision>2980</cp:revision>
  <cp:lastPrinted>2014-04-15T18:16:00Z</cp:lastPrinted>
  <dcterms:created xsi:type="dcterms:W3CDTF">2004-08-27T04:16:00Z</dcterms:created>
  <dcterms:modified xsi:type="dcterms:W3CDTF">2019-10-08T07:07:26Z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